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86" r:id="rId3"/>
    <p:sldMasterId id="2147483698" r:id="rId4"/>
  </p:sldMasterIdLst>
  <p:notesMasterIdLst>
    <p:notesMasterId r:id="rId55"/>
  </p:notesMasterIdLst>
  <p:sldIdLst>
    <p:sldId id="256" r:id="rId5"/>
    <p:sldId id="514" r:id="rId6"/>
    <p:sldId id="515" r:id="rId7"/>
    <p:sldId id="418" r:id="rId8"/>
    <p:sldId id="513" r:id="rId9"/>
    <p:sldId id="516" r:id="rId10"/>
    <p:sldId id="441" r:id="rId11"/>
    <p:sldId id="440" r:id="rId12"/>
    <p:sldId id="460" r:id="rId13"/>
    <p:sldId id="474" r:id="rId14"/>
    <p:sldId id="434" r:id="rId15"/>
    <p:sldId id="421" r:id="rId16"/>
    <p:sldId id="422" r:id="rId17"/>
    <p:sldId id="423" r:id="rId18"/>
    <p:sldId id="424" r:id="rId19"/>
    <p:sldId id="475" r:id="rId20"/>
    <p:sldId id="476" r:id="rId21"/>
    <p:sldId id="461" r:id="rId22"/>
    <p:sldId id="425" r:id="rId23"/>
    <p:sldId id="426" r:id="rId24"/>
    <p:sldId id="427" r:id="rId25"/>
    <p:sldId id="507" r:id="rId26"/>
    <p:sldId id="508" r:id="rId27"/>
    <p:sldId id="509" r:id="rId28"/>
    <p:sldId id="352" r:id="rId29"/>
    <p:sldId id="442" r:id="rId30"/>
    <p:sldId id="458" r:id="rId31"/>
    <p:sldId id="361" r:id="rId32"/>
    <p:sldId id="479" r:id="rId33"/>
    <p:sldId id="480" r:id="rId34"/>
    <p:sldId id="481" r:id="rId35"/>
    <p:sldId id="485" r:id="rId36"/>
    <p:sldId id="486" r:id="rId37"/>
    <p:sldId id="483" r:id="rId38"/>
    <p:sldId id="488" r:id="rId39"/>
    <p:sldId id="487" r:id="rId40"/>
    <p:sldId id="469" r:id="rId41"/>
    <p:sldId id="477" r:id="rId42"/>
    <p:sldId id="490" r:id="rId43"/>
    <p:sldId id="402" r:id="rId44"/>
    <p:sldId id="403" r:id="rId45"/>
    <p:sldId id="404" r:id="rId46"/>
    <p:sldId id="383" r:id="rId47"/>
    <p:sldId id="411" r:id="rId48"/>
    <p:sldId id="384" r:id="rId49"/>
    <p:sldId id="410" r:id="rId50"/>
    <p:sldId id="388" r:id="rId51"/>
    <p:sldId id="399" r:id="rId52"/>
    <p:sldId id="389" r:id="rId53"/>
    <p:sldId id="289" r:id="rId5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e Stone" initials="ZS" lastIdx="2" clrIdx="0">
    <p:extLst>
      <p:ext uri="{19B8F6BF-5375-455C-9EA6-DF929625EA0E}">
        <p15:presenceInfo xmlns:p15="http://schemas.microsoft.com/office/powerpoint/2012/main" userId="ecd519e82100c7ee" providerId="Windows Live"/>
      </p:ext>
    </p:extLst>
  </p:cmAuthor>
  <p:cmAuthor id="2" name="Jeffrey Owen Hanson" initials="JOH" lastIdx="1" clrIdx="1">
    <p:extLst>
      <p:ext uri="{19B8F6BF-5375-455C-9EA6-DF929625EA0E}">
        <p15:presenceInfo xmlns:p15="http://schemas.microsoft.com/office/powerpoint/2012/main" userId="Jeffrey Owen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616"/>
    <a:srgbClr val="151515"/>
    <a:srgbClr val="E6E6E6"/>
    <a:srgbClr val="B5A642"/>
    <a:srgbClr val="47411A"/>
    <a:srgbClr val="FFD700"/>
    <a:srgbClr val="D000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PlaceHolder 1"/>
          <p:cNvSpPr>
            <a:spLocks noGrp="1"/>
          </p:cNvSpPr>
          <p:nvPr>
            <p:ph type="body"/>
          </p:nvPr>
        </p:nvSpPr>
        <p:spPr>
          <a:xfrm>
            <a:off x="777240" y="4777560"/>
            <a:ext cx="6217560" cy="452592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18" name="PlaceHolder 2"/>
          <p:cNvSpPr>
            <a:spLocks noGrp="1"/>
          </p:cNvSpPr>
          <p:nvPr>
            <p:ph type="hdr"/>
          </p:nvPr>
        </p:nvSpPr>
        <p:spPr>
          <a:xfrm>
            <a:off x="0" y="0"/>
            <a:ext cx="3372840" cy="50256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19" name="PlaceHolder 3"/>
          <p:cNvSpPr>
            <a:spLocks noGrp="1"/>
          </p:cNvSpPr>
          <p:nvPr>
            <p:ph type="dt"/>
          </p:nvPr>
        </p:nvSpPr>
        <p:spPr>
          <a:xfrm>
            <a:off x="4399200" y="0"/>
            <a:ext cx="3372840" cy="50256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20" name="PlaceHolder 4"/>
          <p:cNvSpPr>
            <a:spLocks noGrp="1"/>
          </p:cNvSpPr>
          <p:nvPr>
            <p:ph type="ftr"/>
          </p:nvPr>
        </p:nvSpPr>
        <p:spPr>
          <a:xfrm>
            <a:off x="0" y="9555480"/>
            <a:ext cx="3372840" cy="50256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21" name="PlaceHolder 5"/>
          <p:cNvSpPr>
            <a:spLocks noGrp="1"/>
          </p:cNvSpPr>
          <p:nvPr>
            <p:ph type="sldNum"/>
          </p:nvPr>
        </p:nvSpPr>
        <p:spPr>
          <a:xfrm>
            <a:off x="4399200" y="9555480"/>
            <a:ext cx="3372840" cy="502560"/>
          </a:xfrm>
          <a:prstGeom prst="rect">
            <a:avLst/>
          </a:prstGeom>
        </p:spPr>
        <p:txBody>
          <a:bodyPr lIns="0" tIns="0" rIns="0" bIns="0" anchor="b"/>
          <a:lstStyle/>
          <a:p>
            <a:pPr algn="r"/>
            <a:fld id="{F08D1666-8CA5-49D1-A8F6-7CDDBF498F8E}"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 not all remaining habitat can be preserved</a:t>
            </a:r>
          </a:p>
          <a:p>
            <a:r>
              <a:rPr lang="en-AU" dirty="0"/>
              <a:t>- achieve conservation objectives for minimal cost</a:t>
            </a:r>
          </a:p>
          <a:p>
            <a:r>
              <a:rPr lang="en-AU" dirty="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B435CA-C371-4DED-9C4C-6273828C0F3B}"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1092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p:nvPr>
        </p:nvSpPr>
        <p:spPr/>
        <p:txBody>
          <a:bodyPr/>
          <a:lstStyle/>
          <a:p>
            <a:pPr algn="r"/>
            <a:fld id="{F08D1666-8CA5-49D1-A8F6-7CDDBF498F8E}" type="slidenum">
              <a:rPr lang="en-US" sz="1400" b="0" strike="noStrike" spc="-1" smtClean="0">
                <a:solidFill>
                  <a:srgbClr val="000000"/>
                </a:solidFill>
                <a:uFill>
                  <a:solidFill>
                    <a:srgbClr val="FFFFFF"/>
                  </a:solidFill>
                </a:uFill>
                <a:latin typeface="Times New Roman"/>
              </a:rPr>
              <a:t>21</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25311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50</a:t>
            </a:fld>
            <a:endParaRPr lang="en-AU"/>
          </a:p>
        </p:txBody>
      </p:sp>
    </p:spTree>
    <p:extLst>
      <p:ext uri="{BB962C8B-B14F-4D97-AF65-F5344CB8AC3E}">
        <p14:creationId xmlns:p14="http://schemas.microsoft.com/office/powerpoint/2010/main" val="84819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27" name="PlaceHolder 2"/>
          <p:cNvSpPr>
            <a:spLocks noGrp="1"/>
          </p:cNvSpPr>
          <p:nvPr>
            <p:ph type="body"/>
          </p:nvPr>
        </p:nvSpPr>
        <p:spPr>
          <a:xfrm>
            <a:off x="457200" y="1200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8" name="PlaceHolder 3"/>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30"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1"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2"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3" name="PlaceHolder 5"/>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dirty="0">
              <a:solidFill>
                <a:srgbClr val="FFFFFF"/>
              </a:solidFill>
              <a:uFill>
                <a:solidFill>
                  <a:srgbClr val="FFFFFF"/>
                </a:solidFill>
              </a:uFill>
              <a:latin typeface="Calibri"/>
            </a:endParaRPr>
          </a:p>
        </p:txBody>
      </p:sp>
      <p:sp>
        <p:nvSpPr>
          <p:cNvPr id="35"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6" name="PlaceHolder 3"/>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pic>
        <p:nvPicPr>
          <p:cNvPr id="37" name="Picture 36"/>
          <p:cNvPicPr/>
          <p:nvPr/>
        </p:nvPicPr>
        <p:blipFill>
          <a:blip r:embed="rId2"/>
          <a:stretch/>
        </p:blipFill>
        <p:spPr>
          <a:xfrm>
            <a:off x="2443680" y="1200240"/>
            <a:ext cx="4255920" cy="3394080"/>
          </a:xfrm>
          <a:prstGeom prst="rect">
            <a:avLst/>
          </a:prstGeom>
          <a:ln>
            <a:noFill/>
          </a:ln>
        </p:spPr>
      </p:pic>
      <p:pic>
        <p:nvPicPr>
          <p:cNvPr id="38" name="Picture 37"/>
          <p:cNvPicPr/>
          <p:nvPr/>
        </p:nvPicPr>
        <p:blipFill>
          <a:blip r:embed="rId2"/>
          <a:stretch/>
        </p:blipFill>
        <p:spPr>
          <a:xfrm>
            <a:off x="2443680" y="1200240"/>
            <a:ext cx="4255920" cy="3394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1846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0642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45945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47625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888035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9880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9818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 name="PlaceHolder 2"/>
          <p:cNvSpPr>
            <a:spLocks noGrp="1"/>
          </p:cNvSpPr>
          <p:nvPr>
            <p:ph type="subTitle"/>
          </p:nvPr>
        </p:nvSpPr>
        <p:spPr>
          <a:xfrm>
            <a:off x="457200" y="1200240"/>
            <a:ext cx="8229240" cy="339408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041027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19732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12387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64796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20788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64623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884767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52132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0081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5863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8"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63989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603384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838278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22584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13034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3458628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09576489"/>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3701044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9520868"/>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15743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0"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1" name="PlaceHolder 3"/>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1687477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4304327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5434156"/>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1471515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4952541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9265020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05920"/>
            <a:ext cx="8229240" cy="397296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5"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6" name="PlaceHolder 3"/>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7" name="PlaceHolder 4"/>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9"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0"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1"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23"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4"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5" name="PlaceHolder 4"/>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1597680"/>
            <a:ext cx="7772040" cy="1102320"/>
          </a:xfrm>
          <a:prstGeom prst="rect">
            <a:avLst/>
          </a:prstGeom>
        </p:spPr>
        <p:txBody>
          <a:bodyPr anchor="ctr"/>
          <a:lstStyle/>
          <a:p>
            <a:pPr algn="ctr">
              <a:lnSpc>
                <a:spcPct val="100000"/>
              </a:lnSpc>
            </a:pPr>
            <a:r>
              <a:rPr lang="en-US" sz="4400" b="0" strike="noStrike" spc="-1">
                <a:solidFill>
                  <a:srgbClr val="FFFFFF"/>
                </a:solidFill>
                <a:uFill>
                  <a:solidFill>
                    <a:srgbClr val="FFFFFF"/>
                  </a:solidFill>
                </a:uFill>
                <a:latin typeface="Calibri"/>
              </a:rPr>
              <a:t>Click to edit Master title style</a:t>
            </a:r>
            <a:endParaRPr lang="en-US" sz="1800" b="0" strike="noStrike" spc="-1">
              <a:solidFill>
                <a:srgbClr val="FFFFFF"/>
              </a:solidFill>
              <a:uFill>
                <a:solidFill>
                  <a:srgbClr val="FFFFFF"/>
                </a:solidFill>
              </a:uFill>
              <a:latin typeface="Calibri"/>
            </a:endParaRPr>
          </a:p>
        </p:txBody>
      </p:sp>
      <p:sp>
        <p:nvSpPr>
          <p:cNvPr id="6" name="PlaceHolder 2"/>
          <p:cNvSpPr>
            <a:spLocks noGrp="1"/>
          </p:cNvSpPr>
          <p:nvPr>
            <p:ph type="dt"/>
          </p:nvPr>
        </p:nvSpPr>
        <p:spPr>
          <a:xfrm>
            <a:off x="457200" y="4767120"/>
            <a:ext cx="2133360" cy="273600"/>
          </a:xfrm>
          <a:prstGeom prst="rect">
            <a:avLst/>
          </a:prstGeom>
        </p:spPr>
        <p:txBody>
          <a:bodyPr anchor="ctr"/>
          <a:lstStyle/>
          <a:p>
            <a:pPr>
              <a:lnSpc>
                <a:spcPct val="100000"/>
              </a:lnSpc>
            </a:pPr>
            <a:r>
              <a:rPr lang="en-US" sz="1200" b="0" strike="noStrike" spc="-1">
                <a:solidFill>
                  <a:srgbClr val="FFFFFF"/>
                </a:solidFill>
                <a:uFill>
                  <a:solidFill>
                    <a:srgbClr val="FFFFFF"/>
                  </a:solidFill>
                </a:uFill>
                <a:latin typeface="Calibri"/>
              </a:rPr>
              <a:t>2/24/21</a:t>
            </a:r>
            <a:endParaRPr lang="en-US" sz="1400" b="0" strike="noStrike" spc="-1">
              <a:solidFill>
                <a:srgbClr val="FFFFFF"/>
              </a:solidFill>
              <a:uFill>
                <a:solidFill>
                  <a:srgbClr val="FFFFFF"/>
                </a:solidFill>
              </a:uFill>
              <a:latin typeface="Times New Roman"/>
            </a:endParaRPr>
          </a:p>
        </p:txBody>
      </p:sp>
      <p:sp>
        <p:nvSpPr>
          <p:cNvPr id="2" name="PlaceHolder 3"/>
          <p:cNvSpPr>
            <a:spLocks noGrp="1"/>
          </p:cNvSpPr>
          <p:nvPr>
            <p:ph type="ftr"/>
          </p:nvPr>
        </p:nvSpPr>
        <p:spPr>
          <a:xfrm>
            <a:off x="3124080" y="4767120"/>
            <a:ext cx="2895120" cy="273600"/>
          </a:xfrm>
          <a:prstGeom prst="rect">
            <a:avLst/>
          </a:prstGeom>
        </p:spPr>
        <p:txBody>
          <a:bodyPr anchor="ctr"/>
          <a:lstStyle/>
          <a:p>
            <a:endParaRPr lang="en-US" sz="2400" b="0" strike="noStrike" spc="-1">
              <a:solidFill>
                <a:srgbClr val="FFFFFF"/>
              </a:solidFill>
              <a:uFill>
                <a:solidFill>
                  <a:srgbClr val="FFFFFF"/>
                </a:solidFill>
              </a:uFill>
              <a:latin typeface="Times New Roman"/>
            </a:endParaRPr>
          </a:p>
        </p:txBody>
      </p:sp>
      <p:sp>
        <p:nvSpPr>
          <p:cNvPr id="3" name="PlaceHolder 4"/>
          <p:cNvSpPr>
            <a:spLocks noGrp="1"/>
          </p:cNvSpPr>
          <p:nvPr>
            <p:ph type="sldNum"/>
          </p:nvPr>
        </p:nvSpPr>
        <p:spPr>
          <a:xfrm>
            <a:off x="6553080" y="4767120"/>
            <a:ext cx="2133360" cy="273600"/>
          </a:xfrm>
          <a:prstGeom prst="rect">
            <a:avLst/>
          </a:prstGeom>
        </p:spPr>
        <p:txBody>
          <a:bodyPr anchor="ctr"/>
          <a:lstStyle/>
          <a:p>
            <a:pPr algn="r">
              <a:lnSpc>
                <a:spcPct val="100000"/>
              </a:lnSpc>
            </a:pPr>
            <a:fld id="{FB061743-D104-4342-92DB-595A49178A68}" type="slidenum">
              <a:rPr lang="en-US" sz="1200" b="0" strike="noStrike" spc="-1">
                <a:solidFill>
                  <a:srgbClr val="FFFFFF"/>
                </a:solidFill>
                <a:uFill>
                  <a:solidFill>
                    <a:srgbClr val="FFFFFF"/>
                  </a:solidFill>
                </a:uFill>
                <a:latin typeface="Calibri"/>
              </a:rPr>
              <a:t>‹#›</a:t>
            </a:fld>
            <a:endParaRPr lang="en-US" sz="1400" b="0" strike="noStrike" spc="-1">
              <a:solidFill>
                <a:srgbClr val="FFFFFF"/>
              </a:solidFill>
              <a:uFill>
                <a:solidFill>
                  <a:srgbClr val="FFFFFF"/>
                </a:solidFill>
              </a:uFill>
              <a:latin typeface="Times New Roman"/>
            </a:endParaRPr>
          </a:p>
        </p:txBody>
      </p:sp>
      <p:sp>
        <p:nvSpPr>
          <p:cNvPr id="4" name="PlaceHolder 5"/>
          <p:cNvSpPr>
            <a:spLocks noGrp="1"/>
          </p:cNvSpPr>
          <p:nvPr>
            <p:ph type="body"/>
          </p:nvPr>
        </p:nvSpPr>
        <p:spPr>
          <a:xfrm>
            <a:off x="457200" y="1203480"/>
            <a:ext cx="8229240" cy="2982960"/>
          </a:xfrm>
          <a:prstGeom prst="rect">
            <a:avLst/>
          </a:prstGeom>
        </p:spPr>
        <p:txBody>
          <a:bodyPr lIns="0" tIns="0" rIns="0" bIns="0"/>
          <a:lstStyle/>
          <a:p>
            <a:pPr marL="432000" indent="-324000">
              <a:buClr>
                <a:srgbClr val="FFFFFF"/>
              </a:buClr>
              <a:buSzPct val="45000"/>
              <a:buFont typeface="Wingdings" charset="2"/>
              <a:buChar char=""/>
            </a:pPr>
            <a:r>
              <a:rPr lang="en-US" sz="3200" b="0" strike="noStrike" spc="-1" dirty="0">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en-US" sz="2400" b="0" strike="noStrike" spc="-1" dirty="0">
                <a:solidFill>
                  <a:srgbClr val="FFFFFF"/>
                </a:solidFill>
                <a:uFill>
                  <a:solidFill>
                    <a:srgbClr val="FFFFFF"/>
                  </a:solidFill>
                </a:uFill>
                <a:latin typeface="Calibri"/>
              </a:rPr>
              <a:t>Second Outline Level</a:t>
            </a:r>
          </a:p>
          <a:p>
            <a:pPr marL="1296000" lvl="2" indent="-288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en-US" sz="2000" b="0" strike="noStrike" spc="-1" dirty="0">
                <a:solidFill>
                  <a:srgbClr val="FFFFFF"/>
                </a:solidFill>
                <a:uFill>
                  <a:solidFill>
                    <a:srgbClr val="FFFFFF"/>
                  </a:solidFill>
                </a:uFill>
                <a:latin typeface="Calibri"/>
              </a:rPr>
              <a:t>Fourth Outline Level</a:t>
            </a:r>
          </a:p>
          <a:p>
            <a:pPr marL="2160000" lvl="4"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Fifth Outline Level</a:t>
            </a:r>
          </a:p>
          <a:p>
            <a:pPr marL="2592000" lvl="5"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Sixth Outline Level</a:t>
            </a:r>
          </a:p>
          <a:p>
            <a:pPr marL="3024000" lvl="6"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9/27/2021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40721306"/>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9/27/2021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569517367"/>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9/27/2021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3832807"/>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5.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6.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120600" y="233522"/>
            <a:ext cx="8902800" cy="1168057"/>
          </a:xfrm>
          <a:prstGeom prst="rect">
            <a:avLst/>
          </a:prstGeom>
          <a:noFill/>
          <a:ln>
            <a:noFill/>
          </a:ln>
        </p:spPr>
        <p:txBody>
          <a:bodyPr anchor="ctr"/>
          <a:lstStyle/>
          <a:p>
            <a:pPr algn="ctr">
              <a:lnSpc>
                <a:spcPct val="100000"/>
              </a:lnSpc>
            </a:pPr>
            <a:r>
              <a:rPr lang="en-US" sz="4400" b="1" strike="noStrike" spc="-1" dirty="0">
                <a:solidFill>
                  <a:srgbClr val="FFFFFF"/>
                </a:solidFill>
                <a:uFill>
                  <a:solidFill>
                    <a:srgbClr val="FFFFFF"/>
                  </a:solidFill>
                </a:uFill>
                <a:latin typeface="+mj-lt"/>
              </a:rPr>
              <a:t>Conservation science (196.315) Reserve selection</a:t>
            </a:r>
            <a:endParaRPr lang="en-US" sz="1800" b="0" strike="noStrike" spc="-1" dirty="0">
              <a:solidFill>
                <a:srgbClr val="FFFFFF"/>
              </a:solidFill>
              <a:uFill>
                <a:solidFill>
                  <a:srgbClr val="FFFFFF"/>
                </a:solidFill>
              </a:uFill>
              <a:latin typeface="+mj-lt"/>
            </a:endParaRPr>
          </a:p>
        </p:txBody>
      </p:sp>
      <p:sp>
        <p:nvSpPr>
          <p:cNvPr id="123" name="TextShape 2"/>
          <p:cNvSpPr txBox="1"/>
          <p:nvPr/>
        </p:nvSpPr>
        <p:spPr>
          <a:xfrm>
            <a:off x="791820" y="4325894"/>
            <a:ext cx="7560360" cy="746109"/>
          </a:xfrm>
          <a:prstGeom prst="rect">
            <a:avLst/>
          </a:prstGeom>
          <a:noFill/>
          <a:ln>
            <a:noFill/>
          </a:ln>
        </p:spPr>
        <p:txBody>
          <a:bodyPr/>
          <a:lstStyle/>
          <a:p>
            <a:pPr algn="ctr">
              <a:lnSpc>
                <a:spcPct val="100000"/>
              </a:lnSpc>
            </a:pPr>
            <a:r>
              <a:rPr lang="en-US" sz="4000" b="0" strike="noStrike" spc="-1" dirty="0">
                <a:solidFill>
                  <a:srgbClr val="BFBFBF"/>
                </a:solidFill>
                <a:uFill>
                  <a:solidFill>
                    <a:srgbClr val="FFFFFF"/>
                  </a:solidFill>
                </a:uFill>
                <a:latin typeface="Calibri"/>
              </a:rPr>
              <a:t>Jeffrey Hanson</a:t>
            </a:r>
            <a:endParaRPr lang="en-US" sz="3200" b="0" strike="noStrike" spc="-1" dirty="0">
              <a:solidFill>
                <a:srgbClr val="FFFFFF"/>
              </a:solidFill>
              <a:uFill>
                <a:solidFill>
                  <a:srgbClr val="FFFFFF"/>
                </a:solidFill>
              </a:uFill>
              <a:latin typeface="Arial"/>
            </a:endParaRPr>
          </a:p>
        </p:txBody>
      </p:sp>
      <p:pic>
        <p:nvPicPr>
          <p:cNvPr id="128" name="Picture 2"/>
          <p:cNvPicPr/>
          <p:nvPr/>
        </p:nvPicPr>
        <p:blipFill>
          <a:blip r:embed="rId2"/>
          <a:stretch/>
        </p:blipFill>
        <p:spPr>
          <a:xfrm>
            <a:off x="2592180" y="1646720"/>
            <a:ext cx="3959640" cy="247464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D1F4-7DFB-4CD9-A9C5-1F8B8A002BBD}"/>
              </a:ext>
            </a:extLst>
          </p:cNvPr>
          <p:cNvSpPr>
            <a:spLocks noGrp="1"/>
          </p:cNvSpPr>
          <p:nvPr>
            <p:ph type="title"/>
          </p:nvPr>
        </p:nvSpPr>
        <p:spPr/>
        <p:txBody>
          <a:bodyPr>
            <a:noAutofit/>
          </a:bodyPr>
          <a:lstStyle/>
          <a:p>
            <a:r>
              <a:rPr lang="en-AU" sz="3600" dirty="0">
                <a:latin typeface="Arial" panose="020B0604020202020204" pitchFamily="34" charset="0"/>
                <a:cs typeface="Arial" panose="020B0604020202020204" pitchFamily="34" charset="0"/>
              </a:rPr>
              <a:t>Systematic conservation planning</a:t>
            </a:r>
          </a:p>
        </p:txBody>
      </p:sp>
      <p:sp>
        <p:nvSpPr>
          <p:cNvPr id="3" name="Content Placeholder 2">
            <a:extLst>
              <a:ext uri="{FF2B5EF4-FFF2-40B4-BE49-F238E27FC236}">
                <a16:creationId xmlns:a16="http://schemas.microsoft.com/office/drawing/2014/main" id="{C31FDCD0-C622-48E1-9B48-9D334B11330E}"/>
              </a:ext>
            </a:extLst>
          </p:cNvPr>
          <p:cNvSpPr>
            <a:spLocks noGrp="1"/>
          </p:cNvSpPr>
          <p:nvPr>
            <p:ph idx="1"/>
          </p:nvPr>
        </p:nvSpPr>
        <p:spPr/>
        <p:txBody>
          <a:bodyPr>
            <a:normAutofit/>
          </a:bodyPr>
          <a:lstStyle/>
          <a:p>
            <a:pPr marL="0" indent="0" algn="ctr">
              <a:buNone/>
            </a:pPr>
            <a:r>
              <a:rPr lang="en-AU" sz="3600" b="0" i="0" dirty="0">
                <a:effectLst/>
                <a:latin typeface="+mj-lt"/>
              </a:rPr>
              <a:t>“Systematic conservation planning aims to provide a </a:t>
            </a:r>
            <a:r>
              <a:rPr lang="en-AU" sz="3600" b="0" i="0" u="sng" dirty="0">
                <a:effectLst/>
                <a:latin typeface="+mj-lt"/>
              </a:rPr>
              <a:t>rigorous</a:t>
            </a:r>
            <a:r>
              <a:rPr lang="en-AU" sz="3600" b="0" i="0" dirty="0">
                <a:effectLst/>
                <a:latin typeface="+mj-lt"/>
              </a:rPr>
              <a:t>, </a:t>
            </a:r>
            <a:r>
              <a:rPr lang="en-AU" sz="3600" b="0" i="0" u="sng" dirty="0">
                <a:effectLst/>
                <a:latin typeface="+mj-lt"/>
              </a:rPr>
              <a:t>repeatable</a:t>
            </a:r>
            <a:r>
              <a:rPr lang="en-AU" sz="3600" b="0" i="0" dirty="0">
                <a:effectLst/>
                <a:latin typeface="+mj-lt"/>
              </a:rPr>
              <a:t>, and </a:t>
            </a:r>
            <a:r>
              <a:rPr lang="en-AU" sz="3600" b="0" i="0" u="sng" dirty="0">
                <a:effectLst/>
                <a:latin typeface="+mj-lt"/>
              </a:rPr>
              <a:t>structured approach </a:t>
            </a:r>
            <a:r>
              <a:rPr lang="en-AU" sz="3600" b="0" i="0" dirty="0">
                <a:effectLst/>
                <a:latin typeface="+mj-lt"/>
              </a:rPr>
              <a:t>for designing new protected areas that </a:t>
            </a:r>
            <a:r>
              <a:rPr lang="en-AU" sz="3600" b="0" i="0" u="sng" dirty="0">
                <a:effectLst/>
                <a:latin typeface="+mj-lt"/>
              </a:rPr>
              <a:t>efficiently</a:t>
            </a:r>
            <a:r>
              <a:rPr lang="en-AU" sz="3600" b="0" i="0" dirty="0">
                <a:effectLst/>
                <a:latin typeface="+mj-lt"/>
              </a:rPr>
              <a:t> meet </a:t>
            </a:r>
            <a:r>
              <a:rPr lang="en-AU" sz="3600" b="0" i="0" u="sng" dirty="0">
                <a:effectLst/>
                <a:latin typeface="+mj-lt"/>
              </a:rPr>
              <a:t>conservation objectives</a:t>
            </a:r>
            <a:r>
              <a:rPr lang="en-AU" sz="3600" b="0" i="0" dirty="0">
                <a:effectLst/>
                <a:latin typeface="+mj-lt"/>
              </a:rPr>
              <a:t>”</a:t>
            </a:r>
            <a:endParaRPr lang="en-AU" sz="3600" dirty="0">
              <a:latin typeface="+mj-lt"/>
            </a:endParaRPr>
          </a:p>
        </p:txBody>
      </p:sp>
      <p:sp>
        <p:nvSpPr>
          <p:cNvPr id="4" name="TextBox 3">
            <a:extLst>
              <a:ext uri="{FF2B5EF4-FFF2-40B4-BE49-F238E27FC236}">
                <a16:creationId xmlns:a16="http://schemas.microsoft.com/office/drawing/2014/main" id="{15D1148F-D019-443D-A838-6D5F743EFA10}"/>
              </a:ext>
            </a:extLst>
          </p:cNvPr>
          <p:cNvSpPr txBox="1"/>
          <p:nvPr/>
        </p:nvSpPr>
        <p:spPr>
          <a:xfrm>
            <a:off x="4054839" y="4774168"/>
            <a:ext cx="5089161" cy="369332"/>
          </a:xfrm>
          <a:prstGeom prst="rect">
            <a:avLst/>
          </a:prstGeom>
          <a:noFill/>
        </p:spPr>
        <p:txBody>
          <a:bodyPr wrap="square" rtlCol="0">
            <a:spAutoFit/>
          </a:bodyPr>
          <a:lstStyle/>
          <a:p>
            <a:r>
              <a:rPr lang="en-AU" dirty="0"/>
              <a:t>Schuster et al. (2020) </a:t>
            </a:r>
            <a:r>
              <a:rPr lang="en-AU" dirty="0" err="1"/>
              <a:t>PeerJ</a:t>
            </a:r>
            <a:r>
              <a:rPr lang="en-AU" dirty="0"/>
              <a:t>, DOI:10.7717/peerj.9258</a:t>
            </a:r>
          </a:p>
        </p:txBody>
      </p:sp>
    </p:spTree>
    <p:extLst>
      <p:ext uri="{BB962C8B-B14F-4D97-AF65-F5344CB8AC3E}">
        <p14:creationId xmlns:p14="http://schemas.microsoft.com/office/powerpoint/2010/main" val="39327051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dirty="0"/>
              <a:t>Representative</a:t>
            </a:r>
          </a:p>
          <a:p>
            <a:r>
              <a:rPr lang="en-AU" sz="4000" dirty="0"/>
              <a:t>Efficient</a:t>
            </a:r>
          </a:p>
        </p:txBody>
      </p:sp>
      <p:pic>
        <p:nvPicPr>
          <p:cNvPr id="7176" name="Picture 8" descr="http://phylopic.org/assets/images/submissions/b8daba4a-be30-4fd6-9457-e9f868eef84c.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91463" y="4754507"/>
            <a:ext cx="57525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white"/>
                </a:solidFill>
                <a:effectLst/>
                <a:uLnTx/>
                <a:uFillTx/>
                <a:latin typeface="Calibri"/>
                <a:ea typeface="+mn-ea"/>
                <a:cs typeface="+mn-cs"/>
              </a:rPr>
              <a:t>Kukkala</a:t>
            </a:r>
            <a:r>
              <a:rPr kumimoji="0" lang="en-AU" sz="1800" b="0" i="0" u="none" strike="noStrike" kern="1200" cap="none" spc="0" normalizeH="0" baseline="0" noProof="0" dirty="0">
                <a:ln>
                  <a:noFill/>
                </a:ln>
                <a:solidFill>
                  <a:prstClr val="white"/>
                </a:solidFill>
                <a:effectLst/>
                <a:uLnTx/>
                <a:uFillTx/>
                <a:latin typeface="Calibri"/>
                <a:ea typeface="+mn-ea"/>
                <a:cs typeface="+mn-cs"/>
              </a:rPr>
              <a:t> &amp; </a:t>
            </a:r>
            <a:r>
              <a:rPr kumimoji="0" lang="en-AU" sz="1800" b="0" i="0" u="none" strike="noStrike" kern="1200" cap="none" spc="0" normalizeH="0" baseline="0" noProof="0" dirty="0" err="1">
                <a:ln>
                  <a:noFill/>
                </a:ln>
                <a:solidFill>
                  <a:prstClr val="white"/>
                </a:solidFill>
                <a:effectLst/>
                <a:uLnTx/>
                <a:uFillTx/>
                <a:latin typeface="Calibri"/>
                <a:ea typeface="+mn-ea"/>
                <a:cs typeface="+mn-cs"/>
              </a:rPr>
              <a:t>Moilanen</a:t>
            </a:r>
            <a:r>
              <a:rPr kumimoji="0" lang="en-AU" sz="1800" b="0" i="0" u="none" strike="noStrike" kern="1200" cap="none" spc="0" normalizeH="0" baseline="0" noProof="0" dirty="0">
                <a:ln>
                  <a:noFill/>
                </a:ln>
                <a:solidFill>
                  <a:prstClr val="white"/>
                </a:solidFill>
                <a:effectLst/>
                <a:uLnTx/>
                <a:uFillTx/>
                <a:latin typeface="Calibri"/>
                <a:ea typeface="+mn-ea"/>
                <a:cs typeface="+mn-cs"/>
              </a:rPr>
              <a:t> </a:t>
            </a:r>
            <a:r>
              <a:rPr lang="en-AU" dirty="0">
                <a:solidFill>
                  <a:prstClr val="white"/>
                </a:solidFill>
                <a:latin typeface="Calibri"/>
              </a:rPr>
              <a:t>(</a:t>
            </a:r>
            <a:r>
              <a:rPr kumimoji="0" lang="en-AU" sz="1800" b="0" i="0" u="none" strike="noStrike" kern="1200" cap="none" spc="0" normalizeH="0" baseline="0" noProof="0" dirty="0">
                <a:ln>
                  <a:noFill/>
                </a:ln>
                <a:solidFill>
                  <a:prstClr val="white"/>
                </a:solidFill>
                <a:effectLst/>
                <a:uLnTx/>
                <a:uFillTx/>
                <a:latin typeface="Calibri"/>
                <a:ea typeface="+mn-ea"/>
                <a:cs typeface="+mn-cs"/>
              </a:rPr>
              <a:t>2013) Biol Rev, doi:10.1111/brv.12008</a:t>
            </a:r>
          </a:p>
        </p:txBody>
      </p:sp>
      <p:sp>
        <p:nvSpPr>
          <p:cNvPr id="8" name="Title 1">
            <a:extLst>
              <a:ext uri="{FF2B5EF4-FFF2-40B4-BE49-F238E27FC236}">
                <a16:creationId xmlns:a16="http://schemas.microsoft.com/office/drawing/2014/main" id="{4D8FB524-2B79-46E8-9ADD-93E266370C07}"/>
              </a:ext>
            </a:extLst>
          </p:cNvPr>
          <p:cNvSpPr>
            <a:spLocks noGrp="1"/>
          </p:cNvSpPr>
          <p:nvPr>
            <p:ph type="title"/>
          </p:nvPr>
        </p:nvSpPr>
        <p:spPr>
          <a:xfrm>
            <a:off x="457200" y="73899"/>
            <a:ext cx="8229600" cy="857250"/>
          </a:xfrm>
        </p:spPr>
        <p:txBody>
          <a:bodyPr/>
          <a:lstStyle/>
          <a:p>
            <a:r>
              <a:rPr lang="en-AU" dirty="0">
                <a:latin typeface="Arial" panose="020B0604020202020204" pitchFamily="34" charset="0"/>
                <a:cs typeface="Arial" panose="020B0604020202020204" pitchFamily="34" charset="0"/>
              </a:rPr>
              <a:t>CARE Principles</a:t>
            </a:r>
          </a:p>
        </p:txBody>
      </p:sp>
    </p:spTree>
    <p:extLst>
      <p:ext uri="{BB962C8B-B14F-4D97-AF65-F5344CB8AC3E}">
        <p14:creationId xmlns:p14="http://schemas.microsoft.com/office/powerpoint/2010/main" val="29894851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latin typeface="Arial" panose="020B0604020202020204" pitchFamily="34" charset="0"/>
                <a:cs typeface="Arial" panose="020B0604020202020204" pitchFamily="34" charset="0"/>
              </a:rPr>
              <a:t>CARE Principles</a:t>
            </a:r>
          </a:p>
        </p:txBody>
      </p:sp>
      <p:sp>
        <p:nvSpPr>
          <p:cNvPr id="3" name="Content Placeholder 2"/>
          <p:cNvSpPr>
            <a:spLocks noGrp="1"/>
          </p:cNvSpPr>
          <p:nvPr>
            <p:ph idx="1"/>
          </p:nvPr>
        </p:nvSpPr>
        <p:spPr>
          <a:xfrm>
            <a:off x="134003" y="1085001"/>
            <a:ext cx="4278869" cy="3602249"/>
          </a:xfrm>
        </p:spPr>
        <p:txBody>
          <a:bodyPr>
            <a:noAutofit/>
          </a:bodyPr>
          <a:lstStyle/>
          <a:p>
            <a:r>
              <a:rPr lang="en-AU" sz="4000" b="1" u="sng" dirty="0"/>
              <a:t>Comprehensive</a:t>
            </a:r>
            <a:endParaRPr lang="en-AU" sz="4000" u="sng" dirty="0"/>
          </a:p>
          <a:p>
            <a:r>
              <a:rPr lang="en-AU" sz="4000" dirty="0"/>
              <a:t>Adequate</a:t>
            </a:r>
          </a:p>
          <a:p>
            <a:r>
              <a:rPr lang="en-AU" sz="4000"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547360" y="1328263"/>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597400" y="16443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293360" y="1740270"/>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26482" y="119017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716118" y="1787173"/>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903318" y="1829435"/>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22905" y="1190172"/>
            <a:ext cx="484071" cy="484071"/>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p:cNvSpPr/>
          <p:nvPr/>
        </p:nvSpPr>
        <p:spPr>
          <a:xfrm>
            <a:off x="4382714" y="3331493"/>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Rectangle 85"/>
          <p:cNvSpPr/>
          <p:nvPr/>
        </p:nvSpPr>
        <p:spPr>
          <a:xfrm>
            <a:off x="6719514" y="3468414"/>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07649" y="358082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561274" y="3596527"/>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611314" y="391261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307274" y="4008534"/>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40396" y="3458436"/>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730032" y="405543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917232" y="4097699"/>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36819" y="3458436"/>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96" name="Multiply 95"/>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714443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b="1" u="sng" dirty="0"/>
              <a:t>Adequate</a:t>
            </a:r>
          </a:p>
          <a:p>
            <a:r>
              <a:rPr lang="en-AU" sz="4000"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953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423655" y="1826738"/>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44650" y="184856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43895" y="1613098"/>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4412872" y="332444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6780152" y="346136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1"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939407" y="35737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467727" y="408794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88722" y="410977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87967" y="387430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6" name="Multiply 25"/>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Title 1">
            <a:extLst>
              <a:ext uri="{FF2B5EF4-FFF2-40B4-BE49-F238E27FC236}">
                <a16:creationId xmlns:a16="http://schemas.microsoft.com/office/drawing/2014/main" id="{F98BBDAE-9BE0-4023-B274-CDE81D77E359}"/>
              </a:ext>
            </a:extLst>
          </p:cNvPr>
          <p:cNvSpPr>
            <a:spLocks noGrp="1"/>
          </p:cNvSpPr>
          <p:nvPr>
            <p:ph type="title"/>
          </p:nvPr>
        </p:nvSpPr>
        <p:spPr>
          <a:xfrm>
            <a:off x="457200" y="73899"/>
            <a:ext cx="8229600" cy="857250"/>
          </a:xfrm>
        </p:spPr>
        <p:txBody>
          <a:bodyPr/>
          <a:lstStyle/>
          <a:p>
            <a:r>
              <a:rPr lang="en-AU" dirty="0">
                <a:latin typeface="Arial" panose="020B0604020202020204" pitchFamily="34" charset="0"/>
                <a:cs typeface="Arial" panose="020B0604020202020204" pitchFamily="34" charset="0"/>
              </a:rPr>
              <a:t>CARE Principles</a:t>
            </a:r>
          </a:p>
        </p:txBody>
      </p:sp>
    </p:spTree>
    <p:extLst>
      <p:ext uri="{BB962C8B-B14F-4D97-AF65-F5344CB8AC3E}">
        <p14:creationId xmlns:p14="http://schemas.microsoft.com/office/powerpoint/2010/main" val="9010401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t>CARE Principles</a:t>
            </a:r>
          </a:p>
        </p:txBody>
      </p:sp>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b="1" u="sng"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17355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19155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126460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1829435"/>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368800" y="339500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6736080" y="353192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6443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406730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424734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35963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416120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8" name="Multiply 27"/>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138429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t>CARE Principles</a:t>
            </a:r>
          </a:p>
        </p:txBody>
      </p:sp>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dirty="0"/>
              <a:t>Representative</a:t>
            </a:r>
          </a:p>
          <a:p>
            <a:r>
              <a:rPr lang="en-AU" sz="4000" b="1" u="sng"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87376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97400" y="16443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118036" y="174718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723865" y="1263037"/>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4368800" y="332444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5994400" y="3461361"/>
            <a:ext cx="232664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5737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97400" y="390556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118036" y="400839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723865" y="3564888"/>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32" name="Multiply 31"/>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41594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4EA2-411A-4985-99DD-889B4208490E}"/>
              </a:ext>
            </a:extLst>
          </p:cNvPr>
          <p:cNvSpPr>
            <a:spLocks noGrp="1"/>
          </p:cNvSpPr>
          <p:nvPr>
            <p:ph type="title"/>
          </p:nvPr>
        </p:nvSpPr>
        <p:spPr>
          <a:xfrm>
            <a:off x="478800" y="-45506"/>
            <a:ext cx="8229600" cy="857250"/>
          </a:xfrm>
        </p:spPr>
        <p:txBody>
          <a:bodyPr/>
          <a:lstStyle/>
          <a:p>
            <a:r>
              <a:rPr lang="en-AU" dirty="0"/>
              <a:t>Connectivity</a:t>
            </a:r>
          </a:p>
        </p:txBody>
      </p:sp>
      <p:sp>
        <p:nvSpPr>
          <p:cNvPr id="3" name="Content Placeholder 2">
            <a:extLst>
              <a:ext uri="{FF2B5EF4-FFF2-40B4-BE49-F238E27FC236}">
                <a16:creationId xmlns:a16="http://schemas.microsoft.com/office/drawing/2014/main" id="{0398E518-3E05-40B6-9A2E-81F9AA99B8C6}"/>
              </a:ext>
            </a:extLst>
          </p:cNvPr>
          <p:cNvSpPr>
            <a:spLocks noGrp="1"/>
          </p:cNvSpPr>
          <p:nvPr>
            <p:ph idx="1"/>
          </p:nvPr>
        </p:nvSpPr>
        <p:spPr>
          <a:xfrm>
            <a:off x="457200" y="699658"/>
            <a:ext cx="8229600" cy="1352844"/>
          </a:xfrm>
        </p:spPr>
        <p:txBody>
          <a:bodyPr>
            <a:normAutofit lnSpcReduction="10000"/>
          </a:bodyPr>
          <a:lstStyle/>
          <a:p>
            <a:pPr marL="0" indent="0">
              <a:buNone/>
            </a:pPr>
            <a:r>
              <a:rPr lang="en-AU" sz="2800" dirty="0"/>
              <a:t>“improve population resilience to disturbance, increase metapopulation viability, promote genetic diversity and maintain energetic pathways among ecosystems”</a:t>
            </a:r>
          </a:p>
        </p:txBody>
      </p:sp>
      <p:sp>
        <p:nvSpPr>
          <p:cNvPr id="4" name="TextBox 3">
            <a:extLst>
              <a:ext uri="{FF2B5EF4-FFF2-40B4-BE49-F238E27FC236}">
                <a16:creationId xmlns:a16="http://schemas.microsoft.com/office/drawing/2014/main" id="{5A606BC0-551C-424A-9FF3-AE5B8B32DA5D}"/>
              </a:ext>
            </a:extLst>
          </p:cNvPr>
          <p:cNvSpPr txBox="1"/>
          <p:nvPr/>
        </p:nvSpPr>
        <p:spPr>
          <a:xfrm>
            <a:off x="2443396" y="4759376"/>
            <a:ext cx="6693108" cy="369332"/>
          </a:xfrm>
          <a:prstGeom prst="rect">
            <a:avLst/>
          </a:prstGeom>
          <a:noFill/>
        </p:spPr>
        <p:txBody>
          <a:bodyPr wrap="square" rtlCol="0">
            <a:spAutoFit/>
          </a:bodyPr>
          <a:lstStyle/>
          <a:p>
            <a:r>
              <a:rPr lang="en-AU" dirty="0"/>
              <a:t>Daigle et al. (2020) Methods </a:t>
            </a:r>
            <a:r>
              <a:rPr lang="en-AU" dirty="0" err="1"/>
              <a:t>Ecol</a:t>
            </a:r>
            <a:r>
              <a:rPr lang="en-AU" dirty="0"/>
              <a:t> </a:t>
            </a:r>
            <a:r>
              <a:rPr lang="en-AU" dirty="0" err="1"/>
              <a:t>Evol</a:t>
            </a:r>
            <a:r>
              <a:rPr lang="en-AU" dirty="0"/>
              <a:t>, DOI:10.1111/2041-210X.13349</a:t>
            </a:r>
          </a:p>
        </p:txBody>
      </p:sp>
      <p:grpSp>
        <p:nvGrpSpPr>
          <p:cNvPr id="5" name="Group 4">
            <a:extLst>
              <a:ext uri="{FF2B5EF4-FFF2-40B4-BE49-F238E27FC236}">
                <a16:creationId xmlns:a16="http://schemas.microsoft.com/office/drawing/2014/main" id="{84D5F037-8F0E-4F03-8D39-AD8D0B6F40EC}"/>
              </a:ext>
            </a:extLst>
          </p:cNvPr>
          <p:cNvGrpSpPr/>
          <p:nvPr/>
        </p:nvGrpSpPr>
        <p:grpSpPr>
          <a:xfrm>
            <a:off x="457200" y="2257912"/>
            <a:ext cx="4136400" cy="2451937"/>
            <a:chOff x="457200" y="2477831"/>
            <a:chExt cx="4136400" cy="2451937"/>
          </a:xfrm>
        </p:grpSpPr>
        <p:sp>
          <p:nvSpPr>
            <p:cNvPr id="6" name="Rectangle 5">
              <a:extLst>
                <a:ext uri="{FF2B5EF4-FFF2-40B4-BE49-F238E27FC236}">
                  <a16:creationId xmlns:a16="http://schemas.microsoft.com/office/drawing/2014/main" id="{E8AB9794-4A3F-4C39-B028-4A656DF8A420}"/>
                </a:ext>
              </a:extLst>
            </p:cNvPr>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6" descr="http://phylopic.org/assets/images/submissions/b9d5547b-773c-46c8-841a-0846ff7f09ab.thumb.png">
              <a:extLst>
                <a:ext uri="{FF2B5EF4-FFF2-40B4-BE49-F238E27FC236}">
                  <a16:creationId xmlns:a16="http://schemas.microsoft.com/office/drawing/2014/main" id="{949867A0-D9EC-4804-A146-903965512B2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phylopic.org/assets/images/submissions/416ec8c6-0ed1-4c9f-b4a4-8c1ef6496e84.thumb.png">
              <a:extLst>
                <a:ext uri="{FF2B5EF4-FFF2-40B4-BE49-F238E27FC236}">
                  <a16:creationId xmlns:a16="http://schemas.microsoft.com/office/drawing/2014/main" id="{72FA92B8-6F03-4944-9F41-997BA31B4C6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phylopic.org/assets/images/submissions/416ec8c6-0ed1-4c9f-b4a4-8c1ef6496e84.thumb.png">
              <a:extLst>
                <a:ext uri="{FF2B5EF4-FFF2-40B4-BE49-F238E27FC236}">
                  <a16:creationId xmlns:a16="http://schemas.microsoft.com/office/drawing/2014/main" id="{24958F09-4F47-4FC4-8D7C-43757822F83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phylopic.org/assets/images/submissions/b9d5547b-773c-46c8-841a-0846ff7f09ab.thumb.png">
              <a:extLst>
                <a:ext uri="{FF2B5EF4-FFF2-40B4-BE49-F238E27FC236}">
                  <a16:creationId xmlns:a16="http://schemas.microsoft.com/office/drawing/2014/main" id="{4E751531-CB5C-4A98-88FB-FB8A84561A3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a:extLst>
                <a:ext uri="{FF2B5EF4-FFF2-40B4-BE49-F238E27FC236}">
                  <a16:creationId xmlns:a16="http://schemas.microsoft.com/office/drawing/2014/main" id="{DADE6914-550F-49A4-B2A7-882B39E7F1D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phylopic.org/assets/images/submissions/b9d5547b-773c-46c8-841a-0846ff7f09ab.thumb.png">
              <a:extLst>
                <a:ext uri="{FF2B5EF4-FFF2-40B4-BE49-F238E27FC236}">
                  <a16:creationId xmlns:a16="http://schemas.microsoft.com/office/drawing/2014/main" id="{FA5DB4A8-857D-4F73-9557-E9D413A562D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BDB2094E-325E-4EAF-AC09-36F81F73B0BC}"/>
                </a:ext>
              </a:extLst>
            </p:cNvPr>
            <p:cNvSpPr/>
            <p:nvPr/>
          </p:nvSpPr>
          <p:spPr>
            <a:xfrm>
              <a:off x="3074400" y="2692800"/>
              <a:ext cx="1410549" cy="9052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4459EFB2-BE22-42F2-87B9-AA9553994D4D}"/>
                </a:ext>
              </a:extLst>
            </p:cNvPr>
            <p:cNvSpPr/>
            <p:nvPr/>
          </p:nvSpPr>
          <p:spPr>
            <a:xfrm>
              <a:off x="574675" y="2710845"/>
              <a:ext cx="1405326" cy="10638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3" name="Group 22">
            <a:extLst>
              <a:ext uri="{FF2B5EF4-FFF2-40B4-BE49-F238E27FC236}">
                <a16:creationId xmlns:a16="http://schemas.microsoft.com/office/drawing/2014/main" id="{2FAF9219-F090-46C7-8649-1D295C1FA895}"/>
              </a:ext>
            </a:extLst>
          </p:cNvPr>
          <p:cNvGrpSpPr/>
          <p:nvPr/>
        </p:nvGrpSpPr>
        <p:grpSpPr>
          <a:xfrm>
            <a:off x="4863249" y="2235533"/>
            <a:ext cx="4136400" cy="2451937"/>
            <a:chOff x="457200" y="2477831"/>
            <a:chExt cx="4136400" cy="2451937"/>
          </a:xfrm>
        </p:grpSpPr>
        <p:sp>
          <p:nvSpPr>
            <p:cNvPr id="24" name="Rectangle 23">
              <a:extLst>
                <a:ext uri="{FF2B5EF4-FFF2-40B4-BE49-F238E27FC236}">
                  <a16:creationId xmlns:a16="http://schemas.microsoft.com/office/drawing/2014/main" id="{4995F684-E047-4152-85CC-CA7D8E740029}"/>
                </a:ext>
              </a:extLst>
            </p:cNvPr>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7" name="Picture 6" descr="http://phylopic.org/assets/images/submissions/b9d5547b-773c-46c8-841a-0846ff7f09ab.thumb.png">
              <a:extLst>
                <a:ext uri="{FF2B5EF4-FFF2-40B4-BE49-F238E27FC236}">
                  <a16:creationId xmlns:a16="http://schemas.microsoft.com/office/drawing/2014/main" id="{7C3041B0-206F-4142-88C3-D691A2696940}"/>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phylopic.org/assets/images/submissions/416ec8c6-0ed1-4c9f-b4a4-8c1ef6496e84.thumb.png">
              <a:extLst>
                <a:ext uri="{FF2B5EF4-FFF2-40B4-BE49-F238E27FC236}">
                  <a16:creationId xmlns:a16="http://schemas.microsoft.com/office/drawing/2014/main" id="{C3C9FDDE-F20C-4350-8EC9-DE47886001F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phylopic.org/assets/images/submissions/416ec8c6-0ed1-4c9f-b4a4-8c1ef6496e84.thumb.png">
              <a:extLst>
                <a:ext uri="{FF2B5EF4-FFF2-40B4-BE49-F238E27FC236}">
                  <a16:creationId xmlns:a16="http://schemas.microsoft.com/office/drawing/2014/main" id="{301B2949-2BD7-41C9-843E-1DE7D14B072D}"/>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http://phylopic.org/assets/images/submissions/b9d5547b-773c-46c8-841a-0846ff7f09ab.thumb.png">
              <a:extLst>
                <a:ext uri="{FF2B5EF4-FFF2-40B4-BE49-F238E27FC236}">
                  <a16:creationId xmlns:a16="http://schemas.microsoft.com/office/drawing/2014/main" id="{57C2D3A6-38AA-4D74-AB99-F58C60F3253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phylopic.org/assets/images/submissions/b9d5547b-773c-46c8-841a-0846ff7f09ab.thumb.png">
              <a:extLst>
                <a:ext uri="{FF2B5EF4-FFF2-40B4-BE49-F238E27FC236}">
                  <a16:creationId xmlns:a16="http://schemas.microsoft.com/office/drawing/2014/main" id="{B1E46E7A-A118-462B-8CA2-F6CAD241D5C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ttp://phylopic.org/assets/images/submissions/b9d5547b-773c-46c8-841a-0846ff7f09ab.thumb.png">
              <a:extLst>
                <a:ext uri="{FF2B5EF4-FFF2-40B4-BE49-F238E27FC236}">
                  <a16:creationId xmlns:a16="http://schemas.microsoft.com/office/drawing/2014/main" id="{8940F0CA-C96B-471D-9F72-8A553BCD7D0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31C31D4D-1776-4D81-9DAA-0C5020189788}"/>
                </a:ext>
              </a:extLst>
            </p:cNvPr>
            <p:cNvSpPr/>
            <p:nvPr/>
          </p:nvSpPr>
          <p:spPr>
            <a:xfrm>
              <a:off x="574675" y="2710845"/>
              <a:ext cx="1405326" cy="211094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1" name="Picture 2" descr="http://phylopic.org/assets/images/submissions/416ec8c6-0ed1-4c9f-b4a4-8c1ef6496e84.thumb.png">
            <a:extLst>
              <a:ext uri="{FF2B5EF4-FFF2-40B4-BE49-F238E27FC236}">
                <a16:creationId xmlns:a16="http://schemas.microsoft.com/office/drawing/2014/main" id="{B256196E-C666-44B8-8F04-6B8D6C99070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49885" y="38188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phylopic.org/assets/images/submissions/b9d5547b-773c-46c8-841a-0846ff7f09ab.thumb.png">
            <a:extLst>
              <a:ext uri="{FF2B5EF4-FFF2-40B4-BE49-F238E27FC236}">
                <a16:creationId xmlns:a16="http://schemas.microsoft.com/office/drawing/2014/main" id="{E98BC617-2F5D-42E2-9B57-757C5CEBC40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67098" y="385494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phylopic.org/assets/images/submissions/b9d5547b-773c-46c8-841a-0846ff7f09ab.thumb.png">
            <a:extLst>
              <a:ext uri="{FF2B5EF4-FFF2-40B4-BE49-F238E27FC236}">
                <a16:creationId xmlns:a16="http://schemas.microsoft.com/office/drawing/2014/main" id="{08C65A86-E8AB-4C99-B7C0-0AB548F1290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34603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phylopic.org/assets/images/submissions/416ec8c6-0ed1-4c9f-b4a4-8c1ef6496e84.thumb.png">
            <a:extLst>
              <a:ext uri="{FF2B5EF4-FFF2-40B4-BE49-F238E27FC236}">
                <a16:creationId xmlns:a16="http://schemas.microsoft.com/office/drawing/2014/main" id="{D69368D7-3601-47BB-B76B-11A6B7E6401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106819" y="381905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phylopic.org/assets/images/submissions/b9d5547b-773c-46c8-841a-0846ff7f09ab.thumb.png">
            <a:extLst>
              <a:ext uri="{FF2B5EF4-FFF2-40B4-BE49-F238E27FC236}">
                <a16:creationId xmlns:a16="http://schemas.microsoft.com/office/drawing/2014/main" id="{8B7167A5-493A-406F-A239-085FBABF24F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624032" y="385516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phylopic.org/assets/images/submissions/b9d5547b-773c-46c8-841a-0846ff7f09ab.thumb.png">
            <a:extLst>
              <a:ext uri="{FF2B5EF4-FFF2-40B4-BE49-F238E27FC236}">
                <a16:creationId xmlns:a16="http://schemas.microsoft.com/office/drawing/2014/main" id="{40EC1E26-8A25-41A9-A15A-9A34BDB025F1}"/>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651129" y="346053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w.clker.com/cliparts/2/k/n/l/C/Q/transparent-green-checkmark-md.png">
            <a:extLst>
              <a:ext uri="{FF2B5EF4-FFF2-40B4-BE49-F238E27FC236}">
                <a16:creationId xmlns:a16="http://schemas.microsoft.com/office/drawing/2014/main" id="{5124E996-FE20-4A0C-99AE-93C457AB52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538" y="3607760"/>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48" name="Multiply 46">
            <a:extLst>
              <a:ext uri="{FF2B5EF4-FFF2-40B4-BE49-F238E27FC236}">
                <a16:creationId xmlns:a16="http://schemas.microsoft.com/office/drawing/2014/main" id="{1DB1ACBB-F1F1-4F32-927B-CD152463344E}"/>
              </a:ext>
            </a:extLst>
          </p:cNvPr>
          <p:cNvSpPr/>
          <p:nvPr/>
        </p:nvSpPr>
        <p:spPr>
          <a:xfrm>
            <a:off x="2960718" y="3459609"/>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FCDADCB9-D60E-4CFD-B319-041DBC8E75F6}"/>
              </a:ext>
            </a:extLst>
          </p:cNvPr>
          <p:cNvSpPr txBox="1"/>
          <p:nvPr/>
        </p:nvSpPr>
        <p:spPr>
          <a:xfrm>
            <a:off x="3331656" y="1963082"/>
            <a:ext cx="3710762" cy="400110"/>
          </a:xfrm>
          <a:prstGeom prst="rect">
            <a:avLst/>
          </a:prstGeom>
          <a:noFill/>
        </p:spPr>
        <p:txBody>
          <a:bodyPr wrap="square" rtlCol="0">
            <a:spAutoFit/>
          </a:bodyPr>
          <a:lstStyle/>
          <a:p>
            <a:r>
              <a:rPr lang="en-AU" sz="2000" b="1" dirty="0"/>
              <a:t>Within-reserve connectivity</a:t>
            </a:r>
          </a:p>
        </p:txBody>
      </p:sp>
    </p:spTree>
    <p:extLst>
      <p:ext uri="{BB962C8B-B14F-4D97-AF65-F5344CB8AC3E}">
        <p14:creationId xmlns:p14="http://schemas.microsoft.com/office/powerpoint/2010/main" val="1802757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4EA2-411A-4985-99DD-889B4208490E}"/>
              </a:ext>
            </a:extLst>
          </p:cNvPr>
          <p:cNvSpPr>
            <a:spLocks noGrp="1"/>
          </p:cNvSpPr>
          <p:nvPr>
            <p:ph type="title"/>
          </p:nvPr>
        </p:nvSpPr>
        <p:spPr>
          <a:xfrm>
            <a:off x="478800" y="-45506"/>
            <a:ext cx="8229600" cy="857250"/>
          </a:xfrm>
        </p:spPr>
        <p:txBody>
          <a:bodyPr/>
          <a:lstStyle/>
          <a:p>
            <a:r>
              <a:rPr lang="en-AU" dirty="0"/>
              <a:t>Connectivity</a:t>
            </a:r>
          </a:p>
        </p:txBody>
      </p:sp>
      <p:sp>
        <p:nvSpPr>
          <p:cNvPr id="3" name="Content Placeholder 2">
            <a:extLst>
              <a:ext uri="{FF2B5EF4-FFF2-40B4-BE49-F238E27FC236}">
                <a16:creationId xmlns:a16="http://schemas.microsoft.com/office/drawing/2014/main" id="{0398E518-3E05-40B6-9A2E-81F9AA99B8C6}"/>
              </a:ext>
            </a:extLst>
          </p:cNvPr>
          <p:cNvSpPr>
            <a:spLocks noGrp="1"/>
          </p:cNvSpPr>
          <p:nvPr>
            <p:ph idx="1"/>
          </p:nvPr>
        </p:nvSpPr>
        <p:spPr>
          <a:xfrm>
            <a:off x="457200" y="699658"/>
            <a:ext cx="8229600" cy="1352844"/>
          </a:xfrm>
        </p:spPr>
        <p:txBody>
          <a:bodyPr>
            <a:normAutofit lnSpcReduction="10000"/>
          </a:bodyPr>
          <a:lstStyle/>
          <a:p>
            <a:pPr marL="0" indent="0">
              <a:buNone/>
            </a:pPr>
            <a:r>
              <a:rPr lang="en-AU" sz="2800" dirty="0"/>
              <a:t>“improve population resilience to disturbance, increase metapopulation viability, promote genetic diversity and maintain energetic pathways among ecosystems”</a:t>
            </a:r>
          </a:p>
        </p:txBody>
      </p:sp>
      <p:sp>
        <p:nvSpPr>
          <p:cNvPr id="4" name="TextBox 3">
            <a:extLst>
              <a:ext uri="{FF2B5EF4-FFF2-40B4-BE49-F238E27FC236}">
                <a16:creationId xmlns:a16="http://schemas.microsoft.com/office/drawing/2014/main" id="{5A606BC0-551C-424A-9FF3-AE5B8B32DA5D}"/>
              </a:ext>
            </a:extLst>
          </p:cNvPr>
          <p:cNvSpPr txBox="1"/>
          <p:nvPr/>
        </p:nvSpPr>
        <p:spPr>
          <a:xfrm>
            <a:off x="2443396" y="4759376"/>
            <a:ext cx="6693108" cy="369332"/>
          </a:xfrm>
          <a:prstGeom prst="rect">
            <a:avLst/>
          </a:prstGeom>
          <a:noFill/>
        </p:spPr>
        <p:txBody>
          <a:bodyPr wrap="square" rtlCol="0">
            <a:spAutoFit/>
          </a:bodyPr>
          <a:lstStyle/>
          <a:p>
            <a:r>
              <a:rPr lang="en-AU" dirty="0"/>
              <a:t>Daigle et al. (2020) Methods </a:t>
            </a:r>
            <a:r>
              <a:rPr lang="en-AU" dirty="0" err="1"/>
              <a:t>Ecol</a:t>
            </a:r>
            <a:r>
              <a:rPr lang="en-AU" dirty="0"/>
              <a:t> </a:t>
            </a:r>
            <a:r>
              <a:rPr lang="en-AU" dirty="0" err="1"/>
              <a:t>Evol</a:t>
            </a:r>
            <a:r>
              <a:rPr lang="en-AU" dirty="0"/>
              <a:t>, DOI:10.1111/2041-210X.13349</a:t>
            </a:r>
          </a:p>
        </p:txBody>
      </p:sp>
      <p:pic>
        <p:nvPicPr>
          <p:cNvPr id="17" name="Picture 6" descr="http://phylopic.org/assets/images/submissions/b9d5547b-773c-46c8-841a-0846ff7f09ab.thumb.png">
            <a:extLst>
              <a:ext uri="{FF2B5EF4-FFF2-40B4-BE49-F238E27FC236}">
                <a16:creationId xmlns:a16="http://schemas.microsoft.com/office/drawing/2014/main" id="{FA5DB4A8-857D-4F73-9557-E9D413A562D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225791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CDADCB9-D60E-4CFD-B319-041DBC8E75F6}"/>
              </a:ext>
            </a:extLst>
          </p:cNvPr>
          <p:cNvSpPr txBox="1"/>
          <p:nvPr/>
        </p:nvSpPr>
        <p:spPr>
          <a:xfrm>
            <a:off x="3331656" y="1963082"/>
            <a:ext cx="3710762" cy="400110"/>
          </a:xfrm>
          <a:prstGeom prst="rect">
            <a:avLst/>
          </a:prstGeom>
          <a:noFill/>
        </p:spPr>
        <p:txBody>
          <a:bodyPr wrap="square" rtlCol="0">
            <a:spAutoFit/>
          </a:bodyPr>
          <a:lstStyle/>
          <a:p>
            <a:r>
              <a:rPr lang="en-AU" sz="2000" b="1" dirty="0"/>
              <a:t>Between-reserve connectivity</a:t>
            </a:r>
          </a:p>
        </p:txBody>
      </p:sp>
      <p:grpSp>
        <p:nvGrpSpPr>
          <p:cNvPr id="15" name="Group 14">
            <a:extLst>
              <a:ext uri="{FF2B5EF4-FFF2-40B4-BE49-F238E27FC236}">
                <a16:creationId xmlns:a16="http://schemas.microsoft.com/office/drawing/2014/main" id="{A6DCFEDF-6136-4477-9737-268A20FE74C6}"/>
              </a:ext>
            </a:extLst>
          </p:cNvPr>
          <p:cNvGrpSpPr/>
          <p:nvPr/>
        </p:nvGrpSpPr>
        <p:grpSpPr>
          <a:xfrm>
            <a:off x="457200" y="2324429"/>
            <a:ext cx="4137285" cy="2383680"/>
            <a:chOff x="457200" y="2326169"/>
            <a:chExt cx="4137285" cy="2383680"/>
          </a:xfrm>
        </p:grpSpPr>
        <p:sp>
          <p:nvSpPr>
            <p:cNvPr id="6" name="Rectangle 5">
              <a:extLst>
                <a:ext uri="{FF2B5EF4-FFF2-40B4-BE49-F238E27FC236}">
                  <a16:creationId xmlns:a16="http://schemas.microsoft.com/office/drawing/2014/main" id="{E8AB9794-4A3F-4C39-B028-4A656DF8A420}"/>
                </a:ext>
              </a:extLst>
            </p:cNvPr>
            <p:cNvSpPr/>
            <p:nvPr/>
          </p:nvSpPr>
          <p:spPr>
            <a:xfrm>
              <a:off x="457200" y="2391449"/>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6" descr="http://phylopic.org/assets/images/submissions/b9d5547b-773c-46c8-841a-0846ff7f09ab.thumb.png">
              <a:extLst>
                <a:ext uri="{FF2B5EF4-FFF2-40B4-BE49-F238E27FC236}">
                  <a16:creationId xmlns:a16="http://schemas.microsoft.com/office/drawing/2014/main" id="{949867A0-D9EC-4804-A146-903965512B2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32616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phylopic.org/assets/images/submissions/416ec8c6-0ed1-4c9f-b4a4-8c1ef6496e84.thumb.png">
              <a:extLst>
                <a:ext uri="{FF2B5EF4-FFF2-40B4-BE49-F238E27FC236}">
                  <a16:creationId xmlns:a16="http://schemas.microsoft.com/office/drawing/2014/main" id="{72FA92B8-6F03-4944-9F41-997BA31B4C6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55892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phylopic.org/assets/images/submissions/416ec8c6-0ed1-4c9f-b4a4-8c1ef6496e84.thumb.png">
              <a:extLst>
                <a:ext uri="{FF2B5EF4-FFF2-40B4-BE49-F238E27FC236}">
                  <a16:creationId xmlns:a16="http://schemas.microsoft.com/office/drawing/2014/main" id="{24958F09-4F47-4FC4-8D7C-43757822F83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616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phylopic.org/assets/images/submissions/b9d5547b-773c-46c8-841a-0846ff7f09ab.thumb.png">
              <a:extLst>
                <a:ext uri="{FF2B5EF4-FFF2-40B4-BE49-F238E27FC236}">
                  <a16:creationId xmlns:a16="http://schemas.microsoft.com/office/drawing/2014/main" id="{4E751531-CB5C-4A98-88FB-FB8A84561A3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65254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a:extLst>
                <a:ext uri="{FF2B5EF4-FFF2-40B4-BE49-F238E27FC236}">
                  <a16:creationId xmlns:a16="http://schemas.microsoft.com/office/drawing/2014/main" id="{DADE6914-550F-49A4-B2A7-882B39E7F1D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285190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459EFB2-BE22-42F2-87B9-AA9553994D4D}"/>
                </a:ext>
              </a:extLst>
            </p:cNvPr>
            <p:cNvSpPr/>
            <p:nvPr/>
          </p:nvSpPr>
          <p:spPr>
            <a:xfrm>
              <a:off x="574675" y="2490926"/>
              <a:ext cx="1405326" cy="10638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44" name="Picture 2" descr="http://phylopic.org/assets/images/submissions/416ec8c6-0ed1-4c9f-b4a4-8c1ef6496e84.thumb.png">
              <a:extLst>
                <a:ext uri="{FF2B5EF4-FFF2-40B4-BE49-F238E27FC236}">
                  <a16:creationId xmlns:a16="http://schemas.microsoft.com/office/drawing/2014/main" id="{D69368D7-3601-47BB-B76B-11A6B7E6401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074400" y="383195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phylopic.org/assets/images/submissions/b9d5547b-773c-46c8-841a-0846ff7f09ab.thumb.png">
              <a:extLst>
                <a:ext uri="{FF2B5EF4-FFF2-40B4-BE49-F238E27FC236}">
                  <a16:creationId xmlns:a16="http://schemas.microsoft.com/office/drawing/2014/main" id="{8B7167A5-493A-406F-A239-085FBABF24F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360109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phylopic.org/assets/images/submissions/b9d5547b-773c-46c8-841a-0846ff7f09ab.thumb.png">
              <a:extLst>
                <a:ext uri="{FF2B5EF4-FFF2-40B4-BE49-F238E27FC236}">
                  <a16:creationId xmlns:a16="http://schemas.microsoft.com/office/drawing/2014/main" id="{40EC1E26-8A25-41A9-A15A-9A34BDB025F1}"/>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595305" y="397117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Shape 10">
              <a:extLst>
                <a:ext uri="{FF2B5EF4-FFF2-40B4-BE49-F238E27FC236}">
                  <a16:creationId xmlns:a16="http://schemas.microsoft.com/office/drawing/2014/main" id="{1028FC34-51F6-4CD6-BAC8-2DCC759C7B51}"/>
                </a:ext>
              </a:extLst>
            </p:cNvPr>
            <p:cNvSpPr/>
            <p:nvPr/>
          </p:nvSpPr>
          <p:spPr>
            <a:xfrm>
              <a:off x="2053652" y="3563748"/>
              <a:ext cx="2540833" cy="1143163"/>
            </a:xfrm>
            <a:custGeom>
              <a:avLst/>
              <a:gdLst>
                <a:gd name="connsiteX0" fmla="*/ 0 w 2540833"/>
                <a:gd name="connsiteY0" fmla="*/ 1143163 h 1143163"/>
                <a:gd name="connsiteX1" fmla="*/ 292309 w 2540833"/>
                <a:gd name="connsiteY1" fmla="*/ 348685 h 1143163"/>
                <a:gd name="connsiteX2" fmla="*/ 861935 w 2540833"/>
                <a:gd name="connsiteY2" fmla="*/ 48882 h 1143163"/>
                <a:gd name="connsiteX3" fmla="*/ 2540833 w 2540833"/>
                <a:gd name="connsiteY3" fmla="*/ 3911 h 1143163"/>
              </a:gdLst>
              <a:ahLst/>
              <a:cxnLst>
                <a:cxn ang="0">
                  <a:pos x="connsiteX0" y="connsiteY0"/>
                </a:cxn>
                <a:cxn ang="0">
                  <a:pos x="connsiteX1" y="connsiteY1"/>
                </a:cxn>
                <a:cxn ang="0">
                  <a:pos x="connsiteX2" y="connsiteY2"/>
                </a:cxn>
                <a:cxn ang="0">
                  <a:pos x="connsiteX3" y="connsiteY3"/>
                </a:cxn>
              </a:cxnLst>
              <a:rect l="l" t="t" r="r" b="b"/>
              <a:pathLst>
                <a:path w="2540833" h="1143163">
                  <a:moveTo>
                    <a:pt x="0" y="1143163"/>
                  </a:moveTo>
                  <a:cubicBezTo>
                    <a:pt x="74326" y="837114"/>
                    <a:pt x="148653" y="531065"/>
                    <a:pt x="292309" y="348685"/>
                  </a:cubicBezTo>
                  <a:cubicBezTo>
                    <a:pt x="435965" y="166305"/>
                    <a:pt x="487181" y="106344"/>
                    <a:pt x="861935" y="48882"/>
                  </a:cubicBezTo>
                  <a:cubicBezTo>
                    <a:pt x="1236689" y="-8580"/>
                    <a:pt x="1888761" y="-2335"/>
                    <a:pt x="2540833" y="3911"/>
                  </a:cubicBezTo>
                </a:path>
              </a:pathLst>
            </a:custGeom>
            <a:noFill/>
            <a:ln w="762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014F2DE1-BE84-4E48-8BBE-5CFB655EEBF1}"/>
                </a:ext>
              </a:extLst>
            </p:cNvPr>
            <p:cNvSpPr/>
            <p:nvPr/>
          </p:nvSpPr>
          <p:spPr>
            <a:xfrm>
              <a:off x="3000339" y="3745377"/>
              <a:ext cx="1410549" cy="9052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4" name="Group 73">
            <a:extLst>
              <a:ext uri="{FF2B5EF4-FFF2-40B4-BE49-F238E27FC236}">
                <a16:creationId xmlns:a16="http://schemas.microsoft.com/office/drawing/2014/main" id="{F70C6403-C30D-43F0-A76E-3C3A3A7E4308}"/>
              </a:ext>
            </a:extLst>
          </p:cNvPr>
          <p:cNvGrpSpPr/>
          <p:nvPr/>
        </p:nvGrpSpPr>
        <p:grpSpPr>
          <a:xfrm>
            <a:off x="4762405" y="2324429"/>
            <a:ext cx="4137285" cy="2383680"/>
            <a:chOff x="457200" y="2326169"/>
            <a:chExt cx="4137285" cy="2383680"/>
          </a:xfrm>
        </p:grpSpPr>
        <p:sp>
          <p:nvSpPr>
            <p:cNvPr id="75" name="Rectangle 74">
              <a:extLst>
                <a:ext uri="{FF2B5EF4-FFF2-40B4-BE49-F238E27FC236}">
                  <a16:creationId xmlns:a16="http://schemas.microsoft.com/office/drawing/2014/main" id="{C772D05B-D383-4D27-9BE4-41949000A277}"/>
                </a:ext>
              </a:extLst>
            </p:cNvPr>
            <p:cNvSpPr/>
            <p:nvPr/>
          </p:nvSpPr>
          <p:spPr>
            <a:xfrm>
              <a:off x="457200" y="2391449"/>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6" name="Picture 6" descr="http://phylopic.org/assets/images/submissions/b9d5547b-773c-46c8-841a-0846ff7f09ab.thumb.png">
              <a:extLst>
                <a:ext uri="{FF2B5EF4-FFF2-40B4-BE49-F238E27FC236}">
                  <a16:creationId xmlns:a16="http://schemas.microsoft.com/office/drawing/2014/main" id="{BC139AD6-1D7F-47DD-94C6-708CA7C6A3D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32616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phylopic.org/assets/images/submissions/416ec8c6-0ed1-4c9f-b4a4-8c1ef6496e84.thumb.png">
              <a:extLst>
                <a:ext uri="{FF2B5EF4-FFF2-40B4-BE49-F238E27FC236}">
                  <a16:creationId xmlns:a16="http://schemas.microsoft.com/office/drawing/2014/main" id="{CEE36F51-22A7-43D0-96F6-59BA2C9709D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55892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http://phylopic.org/assets/images/submissions/416ec8c6-0ed1-4c9f-b4a4-8c1ef6496e84.thumb.png">
              <a:extLst>
                <a:ext uri="{FF2B5EF4-FFF2-40B4-BE49-F238E27FC236}">
                  <a16:creationId xmlns:a16="http://schemas.microsoft.com/office/drawing/2014/main" id="{750FD0CC-517D-41E2-9D55-23485F19019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616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phylopic.org/assets/images/submissions/b9d5547b-773c-46c8-841a-0846ff7f09ab.thumb.png">
              <a:extLst>
                <a:ext uri="{FF2B5EF4-FFF2-40B4-BE49-F238E27FC236}">
                  <a16:creationId xmlns:a16="http://schemas.microsoft.com/office/drawing/2014/main" id="{BF9DCFCD-8F7C-4E1F-838D-991C4809258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65254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phylopic.org/assets/images/submissions/b9d5547b-773c-46c8-841a-0846ff7f09ab.thumb.png">
              <a:extLst>
                <a:ext uri="{FF2B5EF4-FFF2-40B4-BE49-F238E27FC236}">
                  <a16:creationId xmlns:a16="http://schemas.microsoft.com/office/drawing/2014/main" id="{5FA77405-1A6A-4F82-9AD4-98C0672394D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285190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5BBB1431-9DE2-4EEE-B915-0766FFBCDFB0}"/>
                </a:ext>
              </a:extLst>
            </p:cNvPr>
            <p:cNvSpPr/>
            <p:nvPr/>
          </p:nvSpPr>
          <p:spPr>
            <a:xfrm>
              <a:off x="3074400" y="2472881"/>
              <a:ext cx="1410549" cy="9052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Rectangle 81">
              <a:extLst>
                <a:ext uri="{FF2B5EF4-FFF2-40B4-BE49-F238E27FC236}">
                  <a16:creationId xmlns:a16="http://schemas.microsoft.com/office/drawing/2014/main" id="{73C69C38-CCEC-44EF-AF9C-C55A90A67E72}"/>
                </a:ext>
              </a:extLst>
            </p:cNvPr>
            <p:cNvSpPr/>
            <p:nvPr/>
          </p:nvSpPr>
          <p:spPr>
            <a:xfrm>
              <a:off x="574675" y="2490926"/>
              <a:ext cx="1405326" cy="10638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3" name="Picture 2" descr="http://phylopic.org/assets/images/submissions/416ec8c6-0ed1-4c9f-b4a4-8c1ef6496e84.thumb.png">
              <a:extLst>
                <a:ext uri="{FF2B5EF4-FFF2-40B4-BE49-F238E27FC236}">
                  <a16:creationId xmlns:a16="http://schemas.microsoft.com/office/drawing/2014/main" id="{4F59FCA5-CF73-41BB-BB49-DDDA0CD07063}"/>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074400" y="383195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http://phylopic.org/assets/images/submissions/b9d5547b-773c-46c8-841a-0846ff7f09ab.thumb.png">
              <a:extLst>
                <a:ext uri="{FF2B5EF4-FFF2-40B4-BE49-F238E27FC236}">
                  <a16:creationId xmlns:a16="http://schemas.microsoft.com/office/drawing/2014/main" id="{EB76C499-3E55-469E-B154-50E623200DAE}"/>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360109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http://phylopic.org/assets/images/submissions/b9d5547b-773c-46c8-841a-0846ff7f09ab.thumb.png">
              <a:extLst>
                <a:ext uri="{FF2B5EF4-FFF2-40B4-BE49-F238E27FC236}">
                  <a16:creationId xmlns:a16="http://schemas.microsoft.com/office/drawing/2014/main" id="{F8F7CDC3-32B0-4229-838A-3432E6B5D36A}"/>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595305" y="397117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6" name="Freeform: Shape 85">
              <a:extLst>
                <a:ext uri="{FF2B5EF4-FFF2-40B4-BE49-F238E27FC236}">
                  <a16:creationId xmlns:a16="http://schemas.microsoft.com/office/drawing/2014/main" id="{6355B614-1B0B-45AB-8138-84BB212D5CC4}"/>
                </a:ext>
              </a:extLst>
            </p:cNvPr>
            <p:cNvSpPr/>
            <p:nvPr/>
          </p:nvSpPr>
          <p:spPr>
            <a:xfrm>
              <a:off x="2053652" y="3563748"/>
              <a:ext cx="2540833" cy="1143163"/>
            </a:xfrm>
            <a:custGeom>
              <a:avLst/>
              <a:gdLst>
                <a:gd name="connsiteX0" fmla="*/ 0 w 2540833"/>
                <a:gd name="connsiteY0" fmla="*/ 1143163 h 1143163"/>
                <a:gd name="connsiteX1" fmla="*/ 292309 w 2540833"/>
                <a:gd name="connsiteY1" fmla="*/ 348685 h 1143163"/>
                <a:gd name="connsiteX2" fmla="*/ 861935 w 2540833"/>
                <a:gd name="connsiteY2" fmla="*/ 48882 h 1143163"/>
                <a:gd name="connsiteX3" fmla="*/ 2540833 w 2540833"/>
                <a:gd name="connsiteY3" fmla="*/ 3911 h 1143163"/>
              </a:gdLst>
              <a:ahLst/>
              <a:cxnLst>
                <a:cxn ang="0">
                  <a:pos x="connsiteX0" y="connsiteY0"/>
                </a:cxn>
                <a:cxn ang="0">
                  <a:pos x="connsiteX1" y="connsiteY1"/>
                </a:cxn>
                <a:cxn ang="0">
                  <a:pos x="connsiteX2" y="connsiteY2"/>
                </a:cxn>
                <a:cxn ang="0">
                  <a:pos x="connsiteX3" y="connsiteY3"/>
                </a:cxn>
              </a:cxnLst>
              <a:rect l="l" t="t" r="r" b="b"/>
              <a:pathLst>
                <a:path w="2540833" h="1143163">
                  <a:moveTo>
                    <a:pt x="0" y="1143163"/>
                  </a:moveTo>
                  <a:cubicBezTo>
                    <a:pt x="74326" y="837114"/>
                    <a:pt x="148653" y="531065"/>
                    <a:pt x="292309" y="348685"/>
                  </a:cubicBezTo>
                  <a:cubicBezTo>
                    <a:pt x="435965" y="166305"/>
                    <a:pt x="487181" y="106344"/>
                    <a:pt x="861935" y="48882"/>
                  </a:cubicBezTo>
                  <a:cubicBezTo>
                    <a:pt x="1236689" y="-8580"/>
                    <a:pt x="1888761" y="-2335"/>
                    <a:pt x="2540833" y="3911"/>
                  </a:cubicBezTo>
                </a:path>
              </a:pathLst>
            </a:custGeom>
            <a:noFill/>
            <a:ln w="762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8" name="Multiply 46">
            <a:extLst>
              <a:ext uri="{FF2B5EF4-FFF2-40B4-BE49-F238E27FC236}">
                <a16:creationId xmlns:a16="http://schemas.microsoft.com/office/drawing/2014/main" id="{1DB1ACBB-F1F1-4F32-927B-CD152463344E}"/>
              </a:ext>
            </a:extLst>
          </p:cNvPr>
          <p:cNvSpPr/>
          <p:nvPr/>
        </p:nvSpPr>
        <p:spPr>
          <a:xfrm>
            <a:off x="577698" y="3590050"/>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47" name="Picture 2" descr="http://www.clker.com/cliparts/2/k/n/l/C/Q/transparent-green-checkmark-md.png">
            <a:extLst>
              <a:ext uri="{FF2B5EF4-FFF2-40B4-BE49-F238E27FC236}">
                <a16:creationId xmlns:a16="http://schemas.microsoft.com/office/drawing/2014/main" id="{5124E996-FE20-4A0C-99AE-93C457AB52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5962" y="3733178"/>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64CF014-2806-463F-B3F1-EE2FA13FE2C9}"/>
              </a:ext>
            </a:extLst>
          </p:cNvPr>
          <p:cNvSpPr txBox="1"/>
          <p:nvPr/>
        </p:nvSpPr>
        <p:spPr>
          <a:xfrm>
            <a:off x="338736" y="4740862"/>
            <a:ext cx="1177565" cy="369332"/>
          </a:xfrm>
          <a:prstGeom prst="rect">
            <a:avLst/>
          </a:prstGeom>
          <a:noFill/>
        </p:spPr>
        <p:txBody>
          <a:bodyPr wrap="square" rtlCol="0">
            <a:spAutoFit/>
          </a:bodyPr>
          <a:lstStyle/>
          <a:p>
            <a:r>
              <a:rPr lang="en-AU" dirty="0"/>
              <a:t>Highway</a:t>
            </a:r>
          </a:p>
        </p:txBody>
      </p:sp>
      <p:cxnSp>
        <p:nvCxnSpPr>
          <p:cNvPr id="20" name="Straight Arrow Connector 19">
            <a:extLst>
              <a:ext uri="{FF2B5EF4-FFF2-40B4-BE49-F238E27FC236}">
                <a16:creationId xmlns:a16="http://schemas.microsoft.com/office/drawing/2014/main" id="{C19C81FB-8D38-4E16-BE56-1B594AB1A251}"/>
              </a:ext>
            </a:extLst>
          </p:cNvPr>
          <p:cNvCxnSpPr/>
          <p:nvPr/>
        </p:nvCxnSpPr>
        <p:spPr>
          <a:xfrm flipV="1">
            <a:off x="1277338" y="4467579"/>
            <a:ext cx="702663" cy="5029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0608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96"/>
            <a:ext cx="8229600" cy="857250"/>
          </a:xfrm>
        </p:spPr>
        <p:txBody>
          <a:bodyPr/>
          <a:lstStyle/>
          <a:p>
            <a:r>
              <a:rPr lang="en-AU" dirty="0"/>
              <a:t>Principle complementarity</a:t>
            </a:r>
          </a:p>
        </p:txBody>
      </p:sp>
      <p:sp>
        <p:nvSpPr>
          <p:cNvPr id="3" name="Content Placeholder 2"/>
          <p:cNvSpPr>
            <a:spLocks noGrp="1"/>
          </p:cNvSpPr>
          <p:nvPr>
            <p:ph idx="1"/>
          </p:nvPr>
        </p:nvSpPr>
        <p:spPr>
          <a:xfrm>
            <a:off x="178814" y="816943"/>
            <a:ext cx="8763586" cy="1658639"/>
          </a:xfrm>
        </p:spPr>
        <p:txBody>
          <a:bodyPr>
            <a:normAutofit fontScale="92500"/>
          </a:bodyPr>
          <a:lstStyle/>
          <a:p>
            <a:pPr marL="0" indent="0" algn="ctr">
              <a:buNone/>
            </a:pPr>
            <a:r>
              <a:rPr lang="en-AU" dirty="0"/>
              <a:t>Protected areas should “complement” each other to maximize the performance of the overall protected area network (including. </a:t>
            </a:r>
            <a:r>
              <a:rPr lang="en-AU" dirty="0">
                <a:solidFill>
                  <a:srgbClr val="00B050"/>
                </a:solidFill>
              </a:rPr>
              <a:t>existing protected areas</a:t>
            </a:r>
            <a:r>
              <a:rPr lang="en-AU" dirty="0"/>
              <a:t>)</a:t>
            </a:r>
          </a:p>
        </p:txBody>
      </p:sp>
      <p:grpSp>
        <p:nvGrpSpPr>
          <p:cNvPr id="26" name="Group 25"/>
          <p:cNvGrpSpPr/>
          <p:nvPr/>
        </p:nvGrpSpPr>
        <p:grpSpPr>
          <a:xfrm>
            <a:off x="457200" y="2257912"/>
            <a:ext cx="4136400" cy="2451937"/>
            <a:chOff x="457200" y="2477831"/>
            <a:chExt cx="4136400" cy="2451937"/>
          </a:xfrm>
        </p:grpSpPr>
        <p:sp>
          <p:nvSpPr>
            <p:cNvPr id="5" name="Rectangle 4"/>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44484" y="4233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80813" y="4301278"/>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56990" y="381720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699873" y="375708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2220762" y="399641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62888" y="4307008"/>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142587" y="416410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942430" y="3908236"/>
              <a:ext cx="1922729" cy="95022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3074400" y="2692800"/>
              <a:ext cx="1410549" cy="9052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574675" y="2710845"/>
              <a:ext cx="1405326" cy="106385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7" name="Group 26"/>
          <p:cNvGrpSpPr/>
          <p:nvPr/>
        </p:nvGrpSpPr>
        <p:grpSpPr>
          <a:xfrm>
            <a:off x="4863249" y="2235533"/>
            <a:ext cx="4136400" cy="2451937"/>
            <a:chOff x="457200" y="2477831"/>
            <a:chExt cx="4136400" cy="2451937"/>
          </a:xfrm>
        </p:grpSpPr>
        <p:sp>
          <p:nvSpPr>
            <p:cNvPr id="28" name="Rectangle 27"/>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9"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44484" y="4233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80813" y="4301278"/>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56990" y="381720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699873" y="375708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2220762" y="399641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62888" y="4307008"/>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142587" y="416410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a:xfrm>
              <a:off x="3632235" y="3844449"/>
              <a:ext cx="702165" cy="9466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3074400" y="2692800"/>
              <a:ext cx="1410549" cy="9052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574675" y="2710845"/>
              <a:ext cx="1405326" cy="106385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6"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2363" y="2772389"/>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47" name="Multiply 46"/>
          <p:cNvSpPr/>
          <p:nvPr/>
        </p:nvSpPr>
        <p:spPr>
          <a:xfrm>
            <a:off x="-110518" y="3776493"/>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p:cNvSpPr txBox="1"/>
          <p:nvPr/>
        </p:nvSpPr>
        <p:spPr>
          <a:xfrm>
            <a:off x="2134196" y="4793956"/>
            <a:ext cx="70098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a:ea typeface="+mn-ea"/>
                <a:cs typeface="+mn-cs"/>
              </a:rPr>
              <a:t>Vane-Wright et al. (1991)</a:t>
            </a:r>
            <a:r>
              <a:rPr lang="en-AU" dirty="0">
                <a:solidFill>
                  <a:prstClr val="white"/>
                </a:solidFill>
                <a:latin typeface="Calibri"/>
              </a:rPr>
              <a:t> Biol Cons</a:t>
            </a:r>
            <a:r>
              <a:rPr kumimoji="0" lang="en-AU" sz="1800" b="0" i="0" u="none" strike="noStrike" kern="1200" cap="none" spc="0" normalizeH="0" baseline="0" noProof="0" dirty="0">
                <a:ln>
                  <a:noFill/>
                </a:ln>
                <a:solidFill>
                  <a:prstClr val="white"/>
                </a:solidFill>
                <a:effectLst/>
                <a:uLnTx/>
                <a:uFillTx/>
                <a:latin typeface="Calibri"/>
                <a:ea typeface="+mn-ea"/>
                <a:cs typeface="+mn-cs"/>
              </a:rPr>
              <a:t>, DOI:10.1016/0006-3207(91)90030-D</a:t>
            </a:r>
          </a:p>
        </p:txBody>
      </p:sp>
    </p:spTree>
    <p:extLst>
      <p:ext uri="{BB962C8B-B14F-4D97-AF65-F5344CB8AC3E}">
        <p14:creationId xmlns:p14="http://schemas.microsoft.com/office/powerpoint/2010/main" val="2897837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Title 1"/>
          <p:cNvSpPr>
            <a:spLocks noGrp="1"/>
          </p:cNvSpPr>
          <p:nvPr>
            <p:ph type="title"/>
          </p:nvPr>
        </p:nvSpPr>
        <p:spPr>
          <a:xfrm>
            <a:off x="457200" y="205979"/>
            <a:ext cx="8229600" cy="857250"/>
          </a:xfrm>
        </p:spPr>
        <p:txBody>
          <a:bodyPr>
            <a:normAutofit/>
          </a:bodyPr>
          <a:lstStyle/>
          <a:p>
            <a:r>
              <a:rPr lang="en-AU" b="1" dirty="0"/>
              <a:t>Reserve selection</a:t>
            </a:r>
          </a:p>
        </p:txBody>
      </p:sp>
      <p:sp>
        <p:nvSpPr>
          <p:cNvPr id="55" name="TextBox 54"/>
          <p:cNvSpPr txBox="1"/>
          <p:nvPr/>
        </p:nvSpPr>
        <p:spPr>
          <a:xfrm>
            <a:off x="1429537" y="346923"/>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7" name="TextBox 56"/>
          <p:cNvSpPr txBox="1"/>
          <p:nvPr/>
        </p:nvSpPr>
        <p:spPr>
          <a:xfrm>
            <a:off x="8538560" y="3669845"/>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8" name="TextBox 57"/>
          <p:cNvSpPr txBox="1"/>
          <p:nvPr/>
        </p:nvSpPr>
        <p:spPr>
          <a:xfrm>
            <a:off x="20825" y="3946393"/>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9" name="TextBox 58"/>
          <p:cNvSpPr txBox="1"/>
          <p:nvPr/>
        </p:nvSpPr>
        <p:spPr>
          <a:xfrm>
            <a:off x="7634687" y="419649"/>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0" name="TextBox 59"/>
          <p:cNvSpPr txBox="1"/>
          <p:nvPr/>
        </p:nvSpPr>
        <p:spPr>
          <a:xfrm>
            <a:off x="8516242" y="1881134"/>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1" name="TextBox 60"/>
          <p:cNvSpPr txBox="1"/>
          <p:nvPr/>
        </p:nvSpPr>
        <p:spPr>
          <a:xfrm>
            <a:off x="25025" y="1582631"/>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Tree>
    <p:extLst>
      <p:ext uri="{BB962C8B-B14F-4D97-AF65-F5344CB8AC3E}">
        <p14:creationId xmlns:p14="http://schemas.microsoft.com/office/powerpoint/2010/main" val="660944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59"/>
          <p:cNvCxnSpPr/>
          <p:nvPr/>
        </p:nvCxnSpPr>
        <p:spPr>
          <a:xfrm>
            <a:off x="1514986" y="1251029"/>
            <a:ext cx="0" cy="261843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1514986" y="3859755"/>
            <a:ext cx="4612214" cy="1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49" name="TextBox 2048"/>
          <p:cNvSpPr txBox="1"/>
          <p:nvPr/>
        </p:nvSpPr>
        <p:spPr>
          <a:xfrm>
            <a:off x="1997367" y="3965810"/>
            <a:ext cx="1018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2000</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68" name="TextBox 67"/>
          <p:cNvSpPr txBox="1"/>
          <p:nvPr/>
        </p:nvSpPr>
        <p:spPr>
          <a:xfrm>
            <a:off x="5543359" y="3965810"/>
            <a:ext cx="128535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Future</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052" name="Straight Connector 2051"/>
          <p:cNvCxnSpPr/>
          <p:nvPr/>
        </p:nvCxnSpPr>
        <p:spPr>
          <a:xfrm>
            <a:off x="2541944" y="3861135"/>
            <a:ext cx="0" cy="18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052472" y="3859756"/>
            <a:ext cx="0" cy="18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550267" y="2298638"/>
            <a:ext cx="188218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smtClean="0">
                <a:ln>
                  <a:noFill/>
                </a:ln>
                <a:solidFill>
                  <a:prstClr val="white"/>
                </a:solidFill>
                <a:effectLst/>
                <a:uLnTx/>
                <a:uFillTx/>
                <a:latin typeface="Calibri"/>
                <a:ea typeface="+mn-ea"/>
                <a:cs typeface="+mn-cs"/>
              </a:rPr>
              <a:t>Biodiversity</a:t>
            </a:r>
            <a:endParaRPr kumimoji="0" lang="en-AU" sz="2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ight Arrow 18"/>
          <p:cNvSpPr/>
          <p:nvPr/>
        </p:nvSpPr>
        <p:spPr>
          <a:xfrm rot="16200000">
            <a:off x="446222" y="1529909"/>
            <a:ext cx="1109187" cy="551427"/>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ight Arrow 31"/>
          <p:cNvSpPr/>
          <p:nvPr/>
        </p:nvSpPr>
        <p:spPr>
          <a:xfrm rot="5400000">
            <a:off x="405111" y="2988338"/>
            <a:ext cx="1191407" cy="551427"/>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28"/>
          <p:cNvSpPr/>
          <p:nvPr/>
        </p:nvSpPr>
        <p:spPr>
          <a:xfrm>
            <a:off x="2971687" y="2581153"/>
            <a:ext cx="3131980" cy="1013467"/>
          </a:xfrm>
          <a:custGeom>
            <a:avLst/>
            <a:gdLst>
              <a:gd name="connsiteX0" fmla="*/ 0 w 3599727"/>
              <a:gd name="connsiteY0" fmla="*/ 0 h 1099595"/>
              <a:gd name="connsiteX1" fmla="*/ 1921398 w 3599727"/>
              <a:gd name="connsiteY1" fmla="*/ 879676 h 1099595"/>
              <a:gd name="connsiteX2" fmla="*/ 3599727 w 3599727"/>
              <a:gd name="connsiteY2" fmla="*/ 1099595 h 1099595"/>
            </a:gdLst>
            <a:ahLst/>
            <a:cxnLst>
              <a:cxn ang="0">
                <a:pos x="connsiteX0" y="connsiteY0"/>
              </a:cxn>
              <a:cxn ang="0">
                <a:pos x="connsiteX1" y="connsiteY1"/>
              </a:cxn>
              <a:cxn ang="0">
                <a:pos x="connsiteX2" y="connsiteY2"/>
              </a:cxn>
            </a:cxnLst>
            <a:rect l="l" t="t" r="r" b="b"/>
            <a:pathLst>
              <a:path w="3599727" h="1099595">
                <a:moveTo>
                  <a:pt x="0" y="0"/>
                </a:moveTo>
                <a:cubicBezTo>
                  <a:pt x="660722" y="348205"/>
                  <a:pt x="1321444" y="696410"/>
                  <a:pt x="1921398" y="879676"/>
                </a:cubicBezTo>
                <a:cubicBezTo>
                  <a:pt x="2521353" y="1062942"/>
                  <a:pt x="3060540" y="1081268"/>
                  <a:pt x="3599727" y="1099595"/>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34"/>
          <p:cNvSpPr/>
          <p:nvPr/>
        </p:nvSpPr>
        <p:spPr>
          <a:xfrm>
            <a:off x="1663748" y="1805649"/>
            <a:ext cx="1307940" cy="775503"/>
          </a:xfrm>
          <a:custGeom>
            <a:avLst/>
            <a:gdLst>
              <a:gd name="connsiteX0" fmla="*/ 0 w 1365813"/>
              <a:gd name="connsiteY0" fmla="*/ 0 h 787079"/>
              <a:gd name="connsiteX1" fmla="*/ 370390 w 1365813"/>
              <a:gd name="connsiteY1" fmla="*/ 277793 h 787079"/>
              <a:gd name="connsiteX2" fmla="*/ 775504 w 1365813"/>
              <a:gd name="connsiteY2" fmla="*/ 544010 h 787079"/>
              <a:gd name="connsiteX3" fmla="*/ 1365813 w 1365813"/>
              <a:gd name="connsiteY3" fmla="*/ 787079 h 787079"/>
            </a:gdLst>
            <a:ahLst/>
            <a:cxnLst>
              <a:cxn ang="0">
                <a:pos x="connsiteX0" y="connsiteY0"/>
              </a:cxn>
              <a:cxn ang="0">
                <a:pos x="connsiteX1" y="connsiteY1"/>
              </a:cxn>
              <a:cxn ang="0">
                <a:pos x="connsiteX2" y="connsiteY2"/>
              </a:cxn>
              <a:cxn ang="0">
                <a:pos x="connsiteX3" y="connsiteY3"/>
              </a:cxn>
            </a:cxnLst>
            <a:rect l="l" t="t" r="r" b="b"/>
            <a:pathLst>
              <a:path w="1365813" h="787079">
                <a:moveTo>
                  <a:pt x="0" y="0"/>
                </a:moveTo>
                <a:cubicBezTo>
                  <a:pt x="120569" y="93562"/>
                  <a:pt x="241139" y="187125"/>
                  <a:pt x="370390" y="277793"/>
                </a:cubicBezTo>
                <a:cubicBezTo>
                  <a:pt x="499641" y="368461"/>
                  <a:pt x="609600" y="459129"/>
                  <a:pt x="775504" y="544010"/>
                </a:cubicBezTo>
                <a:cubicBezTo>
                  <a:pt x="941408" y="628891"/>
                  <a:pt x="1153610" y="707985"/>
                  <a:pt x="1365813" y="787079"/>
                </a:cubicBezTo>
              </a:path>
            </a:pathLst>
          </a:custGeom>
          <a:no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p:cNvSpPr txBox="1"/>
          <p:nvPr/>
        </p:nvSpPr>
        <p:spPr>
          <a:xfrm>
            <a:off x="6253230" y="3267660"/>
            <a:ext cx="195681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1" u="none" strike="noStrike" kern="1200" cap="none" spc="0" normalizeH="0" baseline="0" noProof="0" dirty="0" smtClean="0">
                <a:ln>
                  <a:noFill/>
                </a:ln>
                <a:solidFill>
                  <a:prstClr val="white"/>
                </a:solidFill>
                <a:effectLst/>
                <a:uLnTx/>
                <a:uFillTx/>
                <a:latin typeface="Calibri"/>
                <a:ea typeface="+mn-ea"/>
                <a:cs typeface="+mn-cs"/>
              </a:rPr>
              <a:t>Status quo</a:t>
            </a:r>
            <a:endParaRPr kumimoji="0" lang="en-AU" sz="3200" b="0" i="1"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p:cNvSpPr txBox="1"/>
          <p:nvPr/>
        </p:nvSpPr>
        <p:spPr>
          <a:xfrm>
            <a:off x="2409769" y="662804"/>
            <a:ext cx="108145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smtClean="0">
                <a:ln>
                  <a:noFill/>
                </a:ln>
                <a:solidFill>
                  <a:prstClr val="white"/>
                </a:solidFill>
                <a:effectLst/>
                <a:uLnTx/>
                <a:uFillTx/>
                <a:latin typeface="Calibri"/>
                <a:ea typeface="+mn-ea"/>
                <a:cs typeface="+mn-cs"/>
              </a:rPr>
              <a:t>Now</a:t>
            </a:r>
            <a:endParaRPr kumimoji="0" lang="en-AU" sz="3600" b="1"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048" name="Straight Connector 2047"/>
          <p:cNvCxnSpPr/>
          <p:nvPr/>
        </p:nvCxnSpPr>
        <p:spPr>
          <a:xfrm>
            <a:off x="2950495" y="1251029"/>
            <a:ext cx="37339" cy="2618439"/>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4032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Rectangle 33"/>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6" name="Title 1"/>
          <p:cNvSpPr>
            <a:spLocks noGrp="1"/>
          </p:cNvSpPr>
          <p:nvPr>
            <p:ph type="title"/>
          </p:nvPr>
        </p:nvSpPr>
        <p:spPr>
          <a:xfrm>
            <a:off x="457200" y="205979"/>
            <a:ext cx="8229600" cy="857250"/>
          </a:xfrm>
        </p:spPr>
        <p:txBody>
          <a:bodyPr>
            <a:normAutofit/>
          </a:bodyPr>
          <a:lstStyle/>
          <a:p>
            <a:r>
              <a:rPr lang="en-AU" b="1" dirty="0"/>
              <a:t>Reserve selection</a:t>
            </a:r>
          </a:p>
        </p:txBody>
      </p:sp>
    </p:spTree>
    <p:extLst>
      <p:ext uri="{BB962C8B-B14F-4D97-AF65-F5344CB8AC3E}">
        <p14:creationId xmlns:p14="http://schemas.microsoft.com/office/powerpoint/2010/main" val="28780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579"/>
            <a:ext cx="8229600" cy="857250"/>
          </a:xfrm>
        </p:spPr>
        <p:txBody>
          <a:bodyPr/>
          <a:lstStyle/>
          <a:p>
            <a:r>
              <a:rPr lang="en-AU" dirty="0"/>
              <a:t>But why?</a:t>
            </a:r>
          </a:p>
        </p:txBody>
      </p:sp>
      <p:sp>
        <p:nvSpPr>
          <p:cNvPr id="3" name="Content Placeholder 2"/>
          <p:cNvSpPr>
            <a:spLocks noGrp="1"/>
          </p:cNvSpPr>
          <p:nvPr>
            <p:ph idx="1"/>
          </p:nvPr>
        </p:nvSpPr>
        <p:spPr>
          <a:xfrm>
            <a:off x="457200" y="904828"/>
            <a:ext cx="8229600" cy="3919171"/>
          </a:xfrm>
        </p:spPr>
        <p:txBody>
          <a:bodyPr>
            <a:normAutofit/>
          </a:bodyPr>
          <a:lstStyle/>
          <a:p>
            <a:r>
              <a:rPr lang="en-AU" dirty="0"/>
              <a:t>Comprehensive</a:t>
            </a:r>
          </a:p>
          <a:p>
            <a:r>
              <a:rPr lang="en-AU" dirty="0" smtClean="0"/>
              <a:t>Adequate* </a:t>
            </a:r>
            <a:endParaRPr lang="en-AU" dirty="0"/>
          </a:p>
          <a:p>
            <a:r>
              <a:rPr lang="en-AU" dirty="0" smtClean="0"/>
              <a:t>Representative**</a:t>
            </a:r>
            <a:endParaRPr lang="en-AU" dirty="0"/>
          </a:p>
          <a:p>
            <a:r>
              <a:rPr lang="en-AU" dirty="0"/>
              <a:t>Efficient</a:t>
            </a:r>
          </a:p>
          <a:p>
            <a:r>
              <a:rPr lang="en-AU" dirty="0"/>
              <a:t>Connectivity</a:t>
            </a:r>
            <a:r>
              <a:rPr lang="en-AU" dirty="0" smtClean="0"/>
              <a:t>***</a:t>
            </a:r>
            <a:endParaRPr lang="en-AU" dirty="0"/>
          </a:p>
          <a:p>
            <a:r>
              <a:rPr lang="en-AU" dirty="0"/>
              <a:t>Principle complementarity</a:t>
            </a:r>
          </a:p>
          <a:p>
            <a:endParaRPr lang="en-AU" dirty="0"/>
          </a:p>
          <a:p>
            <a:endParaRPr lang="en-AU" dirty="0"/>
          </a:p>
        </p:txBody>
      </p:sp>
      <p:grpSp>
        <p:nvGrpSpPr>
          <p:cNvPr id="53" name="Group 52"/>
          <p:cNvGrpSpPr/>
          <p:nvPr/>
        </p:nvGrpSpPr>
        <p:grpSpPr>
          <a:xfrm>
            <a:off x="4291200" y="1435249"/>
            <a:ext cx="4395600" cy="1879211"/>
            <a:chOff x="716400" y="1447561"/>
            <a:chExt cx="7711200" cy="3296700"/>
          </a:xfrm>
        </p:grpSpPr>
        <p:sp>
          <p:nvSpPr>
            <p:cNvPr id="4" name="Oval 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Oval 5"/>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Oval 6"/>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Oval 7"/>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Oval 8"/>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Oval 9"/>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Oval 10"/>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Oval 11"/>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ectangle 12"/>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angle 13"/>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ectangle 16"/>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Rectangle 21"/>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Rectangle 22"/>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Rectangle 23"/>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Rectangle 24"/>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ectangle 25"/>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Rectangle 27"/>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Rectangle 28"/>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Rectangle 29"/>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 name="Rectangle 30"/>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Rectangle 31"/>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Rectangle 32"/>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Rectangle 33"/>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Rectangle 34"/>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ectangle 35"/>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7" name="Rectangle 36"/>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Rectangle 37"/>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Rectangle 38"/>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0" name="Rectangle 39"/>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1" name="Rectangle 40"/>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2" name="Rectangle 41"/>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Rectangle 42"/>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4" name="Rectangle 43"/>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5" name="Rectangle 44"/>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6" name="Rectangle 45"/>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7" name="Rectangle 46"/>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Rectangle 47"/>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Rectangle 48"/>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0" name="Rectangle 49"/>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 name="Rectangle 50"/>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 name="Rectangle 51"/>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grpSp>
      <p:pic>
        <p:nvPicPr>
          <p:cNvPr id="54" name="Picture 2" descr="http://www.clker.com/cliparts/2/k/n/l/C/Q/transparent-green-checkmark-md.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562129" y="962316"/>
            <a:ext cx="398660" cy="415446"/>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25561" y="4751543"/>
            <a:ext cx="47576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smtClean="0">
                <a:ln>
                  <a:noFill/>
                </a:ln>
                <a:solidFill>
                  <a:prstClr val="white"/>
                </a:solidFill>
                <a:effectLst/>
                <a:uLnTx/>
                <a:uFillTx/>
                <a:latin typeface="Calibri"/>
                <a:ea typeface="+mn-ea"/>
                <a:cs typeface="+mn-cs"/>
              </a:rPr>
              <a:t>**Assuming no </a:t>
            </a:r>
            <a:r>
              <a:rPr kumimoji="0" lang="en-AU" sz="1800" b="0" i="0" u="none" strike="noStrike" kern="1200" cap="none" spc="0" normalizeH="0" baseline="0" noProof="0" dirty="0">
                <a:ln>
                  <a:noFill/>
                </a:ln>
                <a:solidFill>
                  <a:prstClr val="white"/>
                </a:solidFill>
                <a:effectLst/>
                <a:uLnTx/>
                <a:uFillTx/>
                <a:latin typeface="Calibri"/>
                <a:ea typeface="+mn-ea"/>
                <a:cs typeface="+mn-cs"/>
              </a:rPr>
              <a:t>significant intra-specific variation</a:t>
            </a:r>
          </a:p>
        </p:txBody>
      </p:sp>
      <p:pic>
        <p:nvPicPr>
          <p:cNvPr id="61" name="Picture 2" descr="http://www.clker.com/cliparts/2/k/n/l/C/Q/transparent-green-checkmark-md.png">
            <a:extLst>
              <a:ext uri="{FF2B5EF4-FFF2-40B4-BE49-F238E27FC236}">
                <a16:creationId xmlns:a16="http://schemas.microsoft.com/office/drawing/2014/main" id="{A0FCD65F-1917-449D-9D8E-BDF7874B5FDF}"/>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727442" y="1588793"/>
            <a:ext cx="398660" cy="41544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http://www.clker.com/cliparts/2/k/n/l/C/Q/transparent-green-checkmark-md.png">
            <a:extLst>
              <a:ext uri="{FF2B5EF4-FFF2-40B4-BE49-F238E27FC236}">
                <a16:creationId xmlns:a16="http://schemas.microsoft.com/office/drawing/2014/main" id="{3CA4274A-252B-4081-A265-BF90749F3341}"/>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718465" y="2174672"/>
            <a:ext cx="398660" cy="41544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http://www.clker.com/cliparts/2/k/n/l/C/Q/transparent-green-checkmark-md.png">
            <a:extLst>
              <a:ext uri="{FF2B5EF4-FFF2-40B4-BE49-F238E27FC236}">
                <a16:creationId xmlns:a16="http://schemas.microsoft.com/office/drawing/2014/main" id="{AEB5D365-9958-4D62-B9AB-A30AED99F3A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352262" y="2702013"/>
            <a:ext cx="398660" cy="41544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www.clker.com/cliparts/2/k/n/l/C/Q/transparent-green-checkmark-md.png">
            <a:extLst>
              <a:ext uri="{FF2B5EF4-FFF2-40B4-BE49-F238E27FC236}">
                <a16:creationId xmlns:a16="http://schemas.microsoft.com/office/drawing/2014/main" id="{67DB09A2-18E4-4B2F-9D41-E5E8A14FB24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562129" y="3338275"/>
            <a:ext cx="398660" cy="415446"/>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8DBB5D26-D217-4345-A042-A5FC8293B591}"/>
              </a:ext>
            </a:extLst>
          </p:cNvPr>
          <p:cNvSpPr txBox="1"/>
          <p:nvPr/>
        </p:nvSpPr>
        <p:spPr>
          <a:xfrm>
            <a:off x="4678649" y="4500833"/>
            <a:ext cx="435451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smtClean="0">
                <a:ln>
                  <a:noFill/>
                </a:ln>
                <a:solidFill>
                  <a:prstClr val="white"/>
                </a:solidFill>
                <a:effectLst/>
                <a:uLnTx/>
                <a:uFillTx/>
                <a:latin typeface="Calibri"/>
                <a:ea typeface="+mn-ea"/>
                <a:cs typeface="+mn-cs"/>
              </a:rPr>
              <a:t>***</a:t>
            </a:r>
            <a:r>
              <a:rPr kumimoji="0" lang="en-AU" sz="1800" b="0" i="0" u="none" strike="noStrike" kern="1200" cap="none" spc="0" normalizeH="0" baseline="0" noProof="0" dirty="0">
                <a:ln>
                  <a:noFill/>
                </a:ln>
                <a:solidFill>
                  <a:prstClr val="white"/>
                </a:solidFill>
                <a:effectLst/>
                <a:uLnTx/>
                <a:uFillTx/>
                <a:latin typeface="Calibri"/>
                <a:ea typeface="+mn-ea"/>
                <a:cs typeface="+mn-cs"/>
              </a:rPr>
              <a:t>Assuming species can disperse </a:t>
            </a:r>
            <a:endParaRPr kumimoji="0" lang="en-AU" sz="1800" b="0" i="0" u="none" strike="noStrike" kern="1200" cap="none" spc="0" normalizeH="0" baseline="0" noProof="0" dirty="0" smtClean="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smtClean="0">
                <a:ln>
                  <a:noFill/>
                </a:ln>
                <a:solidFill>
                  <a:prstClr val="white"/>
                </a:solidFill>
                <a:effectLst/>
                <a:uLnTx/>
                <a:uFillTx/>
                <a:latin typeface="Calibri"/>
                <a:ea typeface="+mn-ea"/>
                <a:cs typeface="+mn-cs"/>
              </a:rPr>
              <a:t>throughout entire landscape</a:t>
            </a: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8" name="Picture 2" descr="http://www.clker.com/cliparts/2/k/n/l/C/Q/transparent-green-checkmark-md.png">
            <a:extLst>
              <a:ext uri="{FF2B5EF4-FFF2-40B4-BE49-F238E27FC236}">
                <a16:creationId xmlns:a16="http://schemas.microsoft.com/office/drawing/2014/main" id="{7B122F35-9DF8-45A6-8C53-98D8BA1D11F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368254" y="3915200"/>
            <a:ext cx="398660" cy="415446"/>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40870" y="4433887"/>
            <a:ext cx="42226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a:ea typeface="+mn-ea"/>
                <a:cs typeface="+mn-cs"/>
              </a:rPr>
              <a:t>*Assuming </a:t>
            </a:r>
            <a:r>
              <a:rPr kumimoji="0" lang="en-AU" sz="1800" b="0" i="0" u="none" strike="noStrike" kern="1200" cap="none" spc="0" normalizeH="0" baseline="0" noProof="0" dirty="0" smtClean="0">
                <a:ln>
                  <a:noFill/>
                </a:ln>
                <a:solidFill>
                  <a:prstClr val="white"/>
                </a:solidFill>
                <a:effectLst/>
                <a:uLnTx/>
                <a:uFillTx/>
                <a:latin typeface="Calibri"/>
                <a:ea typeface="+mn-ea"/>
                <a:cs typeface="+mn-cs"/>
              </a:rPr>
              <a:t>each species only needs 1 cell</a:t>
            </a: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384247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BFC-3DBB-4C57-8B01-165308DC6DC8}"/>
              </a:ext>
            </a:extLst>
          </p:cNvPr>
          <p:cNvSpPr>
            <a:spLocks noGrp="1"/>
          </p:cNvSpPr>
          <p:nvPr>
            <p:ph type="title"/>
          </p:nvPr>
        </p:nvSpPr>
        <p:spPr>
          <a:xfrm>
            <a:off x="457200" y="-96983"/>
            <a:ext cx="8229600" cy="857250"/>
          </a:xfrm>
        </p:spPr>
        <p:txBody>
          <a:bodyPr/>
          <a:lstStyle/>
          <a:p>
            <a:r>
              <a:rPr lang="en-AU" dirty="0"/>
              <a:t>Representation targets</a:t>
            </a:r>
          </a:p>
        </p:txBody>
      </p:sp>
      <p:sp>
        <p:nvSpPr>
          <p:cNvPr id="3" name="Content Placeholder 2">
            <a:extLst>
              <a:ext uri="{FF2B5EF4-FFF2-40B4-BE49-F238E27FC236}">
                <a16:creationId xmlns:a16="http://schemas.microsoft.com/office/drawing/2014/main" id="{6F99DBBD-9987-48E5-8C4B-516DAC42278C}"/>
              </a:ext>
            </a:extLst>
          </p:cNvPr>
          <p:cNvSpPr>
            <a:spLocks noGrp="1"/>
          </p:cNvSpPr>
          <p:nvPr>
            <p:ph idx="1"/>
          </p:nvPr>
        </p:nvSpPr>
        <p:spPr>
          <a:xfrm>
            <a:off x="205739" y="579985"/>
            <a:ext cx="7088679" cy="719801"/>
          </a:xfrm>
        </p:spPr>
        <p:txBody>
          <a:bodyPr>
            <a:normAutofit/>
          </a:bodyPr>
          <a:lstStyle/>
          <a:p>
            <a:r>
              <a:rPr lang="en-AU" dirty="0" smtClean="0"/>
              <a:t>Policy</a:t>
            </a:r>
            <a:endParaRPr lang="en-AU" dirty="0"/>
          </a:p>
        </p:txBody>
      </p:sp>
      <p:grpSp>
        <p:nvGrpSpPr>
          <p:cNvPr id="8" name="Group 7"/>
          <p:cNvGrpSpPr/>
          <p:nvPr/>
        </p:nvGrpSpPr>
        <p:grpSpPr>
          <a:xfrm>
            <a:off x="112167" y="1053316"/>
            <a:ext cx="8893289" cy="1804739"/>
            <a:chOff x="112167" y="1134341"/>
            <a:chExt cx="8893289" cy="1804739"/>
          </a:xfrm>
        </p:grpSpPr>
        <p:sp>
          <p:nvSpPr>
            <p:cNvPr id="13" name="Rectangle 12"/>
            <p:cNvSpPr/>
            <p:nvPr/>
          </p:nvSpPr>
          <p:spPr>
            <a:xfrm>
              <a:off x="112167" y="1134341"/>
              <a:ext cx="8893289" cy="1804739"/>
            </a:xfrm>
            <a:prstGeom prst="rect">
              <a:avLst/>
            </a:prstGeom>
            <a:solidFill>
              <a:schemeClr val="accent1">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417398" y="1273672"/>
              <a:ext cx="4307002" cy="1477328"/>
            </a:xfrm>
            <a:prstGeom prst="rect">
              <a:avLst/>
            </a:prstGeom>
            <a:solidFill>
              <a:schemeClr val="accent1">
                <a:lumMod val="75000"/>
              </a:schemeClr>
            </a:solidFill>
            <a:effectLst>
              <a:softEdge rad="63500"/>
            </a:effectLst>
          </p:spPr>
          <p:txBody>
            <a:bodyPr wrap="square">
              <a:spAutoFit/>
            </a:bodyPr>
            <a:lstStyle/>
            <a:p>
              <a:r>
                <a:rPr lang="en-AU" dirty="0" smtClean="0"/>
                <a:t>“In </a:t>
              </a:r>
              <a:r>
                <a:rPr lang="en-AU" dirty="0"/>
                <a:t>1992, the Fourth World Congress on National Parks and Protected </a:t>
              </a:r>
              <a:r>
                <a:rPr lang="en-AU" dirty="0" smtClean="0"/>
                <a:t>Areas [recommended] “</a:t>
              </a:r>
              <a:r>
                <a:rPr lang="en-AU" dirty="0"/>
                <a:t>that protected areas cover at least 10 percent of each biome by the year 2000” (McNeely 1993</a:t>
              </a:r>
              <a:r>
                <a:rPr lang="en-AU" dirty="0" smtClean="0"/>
                <a:t>).”</a:t>
              </a:r>
              <a:endParaRPr lang="en-AU" dirty="0"/>
            </a:p>
          </p:txBody>
        </p:sp>
        <p:sp>
          <p:nvSpPr>
            <p:cNvPr id="10" name="Rectangle 9"/>
            <p:cNvSpPr/>
            <p:nvPr/>
          </p:nvSpPr>
          <p:spPr>
            <a:xfrm>
              <a:off x="4756456" y="1273672"/>
              <a:ext cx="4117379" cy="1477328"/>
            </a:xfrm>
            <a:prstGeom prst="rect">
              <a:avLst/>
            </a:prstGeom>
            <a:solidFill>
              <a:schemeClr val="accent1">
                <a:lumMod val="75000"/>
              </a:schemeClr>
            </a:solidFill>
            <a:effectLst>
              <a:softEdge rad="63500"/>
            </a:effectLst>
          </p:spPr>
          <p:txBody>
            <a:bodyPr wrap="square">
              <a:spAutoFit/>
            </a:bodyPr>
            <a:lstStyle/>
            <a:p>
              <a:r>
                <a:rPr lang="en-AU" dirty="0" smtClean="0"/>
                <a:t>“[Aichi target 11] […] targets </a:t>
              </a:r>
              <a:r>
                <a:rPr lang="en-AU" dirty="0"/>
                <a:t>mandate that 17% of terrestrial areas, and 10% of coastal and marine areas should be covered by nature conservation networks </a:t>
              </a:r>
              <a:r>
                <a:rPr lang="en-AU" dirty="0" smtClean="0"/>
                <a:t>[…]”</a:t>
              </a:r>
              <a:endParaRPr lang="en-AU" dirty="0"/>
            </a:p>
          </p:txBody>
        </p:sp>
        <p:sp>
          <p:nvSpPr>
            <p:cNvPr id="14" name="TextBox 13"/>
            <p:cNvSpPr txBox="1"/>
            <p:nvPr/>
          </p:nvSpPr>
          <p:spPr>
            <a:xfrm rot="16200000">
              <a:off x="-122266" y="1758573"/>
              <a:ext cx="838200" cy="369332"/>
            </a:xfrm>
            <a:prstGeom prst="rect">
              <a:avLst/>
            </a:prstGeom>
            <a:noFill/>
          </p:spPr>
          <p:txBody>
            <a:bodyPr wrap="square" rtlCol="0">
              <a:spAutoFit/>
            </a:bodyPr>
            <a:lstStyle/>
            <a:p>
              <a:r>
                <a:rPr lang="en-AU" u="sng" dirty="0" smtClean="0"/>
                <a:t>Policy</a:t>
              </a:r>
              <a:endParaRPr lang="en-AU" u="sng" dirty="0"/>
            </a:p>
          </p:txBody>
        </p:sp>
      </p:grpSp>
      <p:grpSp>
        <p:nvGrpSpPr>
          <p:cNvPr id="7" name="Group 6"/>
          <p:cNvGrpSpPr/>
          <p:nvPr/>
        </p:nvGrpSpPr>
        <p:grpSpPr>
          <a:xfrm>
            <a:off x="48067" y="2955087"/>
            <a:ext cx="8957390" cy="1414050"/>
            <a:chOff x="48067" y="3336552"/>
            <a:chExt cx="8957390" cy="1414050"/>
          </a:xfrm>
        </p:grpSpPr>
        <p:sp>
          <p:nvSpPr>
            <p:cNvPr id="15" name="Rectangle 14"/>
            <p:cNvSpPr/>
            <p:nvPr/>
          </p:nvSpPr>
          <p:spPr>
            <a:xfrm>
              <a:off x="48067" y="3336552"/>
              <a:ext cx="8957390" cy="1414050"/>
            </a:xfrm>
            <a:prstGeom prst="rect">
              <a:avLst/>
            </a:prstGeom>
            <a:solidFill>
              <a:schemeClr val="accent3">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384253" y="3443413"/>
              <a:ext cx="4340147" cy="1200329"/>
            </a:xfrm>
            <a:prstGeom prst="rect">
              <a:avLst/>
            </a:prstGeom>
            <a:solidFill>
              <a:schemeClr val="accent3">
                <a:lumMod val="75000"/>
              </a:schemeClr>
            </a:solidFill>
            <a:effectLst>
              <a:softEdge rad="63500"/>
            </a:effectLst>
          </p:spPr>
          <p:txBody>
            <a:bodyPr wrap="square">
              <a:spAutoFit/>
            </a:bodyPr>
            <a:lstStyle/>
            <a:p>
              <a:r>
                <a:rPr lang="en-AU" dirty="0" smtClean="0"/>
                <a:t>“We </a:t>
              </a:r>
              <a:r>
                <a:rPr lang="en-AU" dirty="0"/>
                <a:t>set as a fixed target the conservation of at least 10% of grid cells occupied by a species, with a minimum of one</a:t>
              </a:r>
              <a:r>
                <a:rPr lang="en-AU" dirty="0" smtClean="0"/>
                <a:t>.”</a:t>
              </a:r>
            </a:p>
            <a:p>
              <a:endParaRPr lang="en-AU" dirty="0"/>
            </a:p>
          </p:txBody>
        </p:sp>
        <p:sp>
          <p:nvSpPr>
            <p:cNvPr id="9" name="Rectangle 8"/>
            <p:cNvSpPr/>
            <p:nvPr/>
          </p:nvSpPr>
          <p:spPr>
            <a:xfrm>
              <a:off x="4756457" y="3443413"/>
              <a:ext cx="4117378" cy="1200329"/>
            </a:xfrm>
            <a:prstGeom prst="rect">
              <a:avLst/>
            </a:prstGeom>
            <a:solidFill>
              <a:schemeClr val="accent3">
                <a:lumMod val="75000"/>
              </a:schemeClr>
            </a:solidFill>
            <a:effectLst>
              <a:softEdge rad="63500"/>
            </a:effectLst>
          </p:spPr>
          <p:txBody>
            <a:bodyPr wrap="square">
              <a:spAutoFit/>
            </a:bodyPr>
            <a:lstStyle/>
            <a:p>
              <a:r>
                <a:rPr lang="en-AU" dirty="0" smtClean="0"/>
                <a:t>“As </a:t>
              </a:r>
              <a:r>
                <a:rPr lang="en-AU" dirty="0"/>
                <a:t>a habitat-specific target, we used 17% of the total number of PUs where the respective habitat occurs, adopting Aichi target 11 </a:t>
              </a:r>
              <a:r>
                <a:rPr lang="en-AU" dirty="0" smtClean="0"/>
                <a:t>“</a:t>
              </a:r>
              <a:endParaRPr lang="en-AU" dirty="0"/>
            </a:p>
          </p:txBody>
        </p:sp>
        <p:sp>
          <p:nvSpPr>
            <p:cNvPr id="16" name="TextBox 15"/>
            <p:cNvSpPr txBox="1"/>
            <p:nvPr/>
          </p:nvSpPr>
          <p:spPr>
            <a:xfrm rot="16200000">
              <a:off x="-235291" y="3858911"/>
              <a:ext cx="936047" cy="369332"/>
            </a:xfrm>
            <a:prstGeom prst="rect">
              <a:avLst/>
            </a:prstGeom>
            <a:noFill/>
          </p:spPr>
          <p:txBody>
            <a:bodyPr wrap="square" rtlCol="0">
              <a:spAutoFit/>
            </a:bodyPr>
            <a:lstStyle/>
            <a:p>
              <a:r>
                <a:rPr lang="en-AU" u="sng" dirty="0" smtClean="0"/>
                <a:t>Targets</a:t>
              </a:r>
              <a:endParaRPr lang="en-AU" u="sng" dirty="0"/>
            </a:p>
          </p:txBody>
        </p:sp>
      </p:grpSp>
      <p:sp>
        <p:nvSpPr>
          <p:cNvPr id="4" name="TextBox 3"/>
          <p:cNvSpPr txBox="1"/>
          <p:nvPr/>
        </p:nvSpPr>
        <p:spPr>
          <a:xfrm>
            <a:off x="48066" y="4340566"/>
            <a:ext cx="6594764" cy="307777"/>
          </a:xfrm>
          <a:prstGeom prst="rect">
            <a:avLst/>
          </a:prstGeom>
          <a:noFill/>
        </p:spPr>
        <p:txBody>
          <a:bodyPr wrap="square" rtlCol="0">
            <a:spAutoFit/>
          </a:bodyPr>
          <a:lstStyle/>
          <a:p>
            <a:r>
              <a:rPr lang="en-AU" sz="1400" dirty="0" err="1" smtClean="0"/>
              <a:t>Friedrichs</a:t>
            </a:r>
            <a:r>
              <a:rPr lang="en-AU" sz="1400" dirty="0" smtClean="0"/>
              <a:t> et al. (2018) </a:t>
            </a:r>
            <a:r>
              <a:rPr lang="en-AU" sz="1400" dirty="0" err="1" smtClean="0"/>
              <a:t>Plos</a:t>
            </a:r>
            <a:r>
              <a:rPr lang="en-AU" sz="1400" dirty="0" smtClean="0"/>
              <a:t> ONE</a:t>
            </a:r>
            <a:r>
              <a:rPr lang="en-AU" sz="1400" dirty="0"/>
              <a:t>, DOI:10.1371/journal.pone.0208264</a:t>
            </a:r>
          </a:p>
        </p:txBody>
      </p:sp>
      <p:sp>
        <p:nvSpPr>
          <p:cNvPr id="17" name="TextBox 16"/>
          <p:cNvSpPr txBox="1"/>
          <p:nvPr/>
        </p:nvSpPr>
        <p:spPr>
          <a:xfrm>
            <a:off x="48066" y="4588144"/>
            <a:ext cx="6594764" cy="307777"/>
          </a:xfrm>
          <a:prstGeom prst="rect">
            <a:avLst/>
          </a:prstGeom>
          <a:noFill/>
        </p:spPr>
        <p:txBody>
          <a:bodyPr wrap="square" rtlCol="0">
            <a:spAutoFit/>
          </a:bodyPr>
          <a:lstStyle/>
          <a:p>
            <a:r>
              <a:rPr lang="en-AU" sz="1400" dirty="0" err="1" smtClean="0"/>
              <a:t>Jetz</a:t>
            </a:r>
            <a:r>
              <a:rPr lang="en-AU" sz="1400" dirty="0" smtClean="0"/>
              <a:t> et al. (2014) Current </a:t>
            </a:r>
            <a:r>
              <a:rPr lang="en-AU" sz="1400" dirty="0" err="1" smtClean="0"/>
              <a:t>Biol</a:t>
            </a:r>
            <a:r>
              <a:rPr lang="en-AU" sz="1400" dirty="0"/>
              <a:t>, DOI:10.1016/j.cub.2014.03.011</a:t>
            </a:r>
          </a:p>
        </p:txBody>
      </p:sp>
      <p:sp>
        <p:nvSpPr>
          <p:cNvPr id="19" name="TextBox 18"/>
          <p:cNvSpPr txBox="1"/>
          <p:nvPr/>
        </p:nvSpPr>
        <p:spPr>
          <a:xfrm>
            <a:off x="48066" y="4835723"/>
            <a:ext cx="6828025" cy="307777"/>
          </a:xfrm>
          <a:prstGeom prst="rect">
            <a:avLst/>
          </a:prstGeom>
          <a:noFill/>
        </p:spPr>
        <p:txBody>
          <a:bodyPr wrap="square" rtlCol="0">
            <a:spAutoFit/>
          </a:bodyPr>
          <a:lstStyle/>
          <a:p>
            <a:r>
              <a:rPr lang="en-AU" sz="1400" dirty="0" smtClean="0"/>
              <a:t>Brooks et al. (2004) </a:t>
            </a:r>
            <a:r>
              <a:rPr lang="en-AU" sz="1400" dirty="0" err="1" smtClean="0"/>
              <a:t>BioScience</a:t>
            </a:r>
            <a:r>
              <a:rPr lang="en-AU" sz="1400" dirty="0"/>
              <a:t>,  </a:t>
            </a:r>
            <a:r>
              <a:rPr lang="en-AU" sz="1400" dirty="0" smtClean="0"/>
              <a:t>DOI:10.1641/0006-3568(2004)054[1081:CPBTGP]2.0.CO;2</a:t>
            </a:r>
            <a:endParaRPr lang="en-AU" sz="1400" dirty="0"/>
          </a:p>
        </p:txBody>
      </p:sp>
      <p:sp>
        <p:nvSpPr>
          <p:cNvPr id="11" name="Down Arrow 10"/>
          <p:cNvSpPr/>
          <p:nvPr/>
        </p:nvSpPr>
        <p:spPr>
          <a:xfrm>
            <a:off x="1579418" y="2595362"/>
            <a:ext cx="1468582" cy="510271"/>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Down Arrow 19"/>
          <p:cNvSpPr/>
          <p:nvPr/>
        </p:nvSpPr>
        <p:spPr>
          <a:xfrm>
            <a:off x="6255751" y="2595362"/>
            <a:ext cx="1468582" cy="466476"/>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392314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BFC-3DBB-4C57-8B01-165308DC6DC8}"/>
              </a:ext>
            </a:extLst>
          </p:cNvPr>
          <p:cNvSpPr>
            <a:spLocks noGrp="1"/>
          </p:cNvSpPr>
          <p:nvPr>
            <p:ph type="title"/>
          </p:nvPr>
        </p:nvSpPr>
        <p:spPr>
          <a:xfrm>
            <a:off x="457200" y="0"/>
            <a:ext cx="8229600" cy="787078"/>
          </a:xfrm>
        </p:spPr>
        <p:txBody>
          <a:bodyPr/>
          <a:lstStyle/>
          <a:p>
            <a:r>
              <a:rPr lang="en-AU" dirty="0"/>
              <a:t>Representation targets</a:t>
            </a:r>
          </a:p>
        </p:txBody>
      </p:sp>
      <p:sp>
        <p:nvSpPr>
          <p:cNvPr id="3" name="Content Placeholder 2">
            <a:extLst>
              <a:ext uri="{FF2B5EF4-FFF2-40B4-BE49-F238E27FC236}">
                <a16:creationId xmlns:a16="http://schemas.microsoft.com/office/drawing/2014/main" id="{6F99DBBD-9987-48E5-8C4B-516DAC42278C}"/>
              </a:ext>
            </a:extLst>
          </p:cNvPr>
          <p:cNvSpPr>
            <a:spLocks noGrp="1"/>
          </p:cNvSpPr>
          <p:nvPr>
            <p:ph idx="1"/>
          </p:nvPr>
        </p:nvSpPr>
        <p:spPr>
          <a:xfrm>
            <a:off x="124714" y="737480"/>
            <a:ext cx="6901119" cy="719801"/>
          </a:xfrm>
        </p:spPr>
        <p:txBody>
          <a:bodyPr>
            <a:noAutofit/>
          </a:bodyPr>
          <a:lstStyle/>
          <a:p>
            <a:r>
              <a:rPr lang="en-AU" dirty="0" smtClean="0"/>
              <a:t>Statistical estimates/models</a:t>
            </a:r>
            <a:endParaRPr lang="en-AU" dirty="0"/>
          </a:p>
        </p:txBody>
      </p:sp>
      <p:sp>
        <p:nvSpPr>
          <p:cNvPr id="4" name="TextBox 3"/>
          <p:cNvSpPr txBox="1"/>
          <p:nvPr/>
        </p:nvSpPr>
        <p:spPr>
          <a:xfrm>
            <a:off x="159439" y="1363568"/>
            <a:ext cx="5254907" cy="3170099"/>
          </a:xfrm>
          <a:prstGeom prst="rect">
            <a:avLst/>
          </a:prstGeom>
          <a:noFill/>
        </p:spPr>
        <p:txBody>
          <a:bodyPr wrap="square" rtlCol="0">
            <a:spAutoFit/>
          </a:bodyPr>
          <a:lstStyle/>
          <a:p>
            <a:r>
              <a:rPr lang="en-AU" sz="2000" dirty="0" smtClean="0"/>
              <a:t>“We </a:t>
            </a:r>
            <a:r>
              <a:rPr lang="en-AU" sz="2000" dirty="0"/>
              <a:t>aimed to include 30% of each biodiversity feature </a:t>
            </a:r>
            <a:r>
              <a:rPr lang="en-AU" sz="2000" dirty="0" smtClean="0"/>
              <a:t>[e.g. vegetation types, environmental domains, species distributions] while </a:t>
            </a:r>
            <a:r>
              <a:rPr lang="en-AU" sz="2000" dirty="0"/>
              <a:t>minimizing the economic cost of the system of selected areas. We set conservation targets for each feature at 30% of their pre-clearing (year 1770) extent to be consistent with international recommendations (IUCN, 2003) and to ensure that biodiversity features are represented in proportion to their natural </a:t>
            </a:r>
            <a:r>
              <a:rPr lang="en-AU" sz="2000" dirty="0" smtClean="0"/>
              <a:t>extent”</a:t>
            </a:r>
            <a:endParaRPr lang="en-AU" sz="2000" dirty="0"/>
          </a:p>
        </p:txBody>
      </p:sp>
      <p:sp>
        <p:nvSpPr>
          <p:cNvPr id="5" name="TextBox 4"/>
          <p:cNvSpPr txBox="1"/>
          <p:nvPr/>
        </p:nvSpPr>
        <p:spPr>
          <a:xfrm>
            <a:off x="0" y="4533667"/>
            <a:ext cx="4852400" cy="307777"/>
          </a:xfrm>
          <a:prstGeom prst="rect">
            <a:avLst/>
          </a:prstGeom>
          <a:noFill/>
        </p:spPr>
        <p:txBody>
          <a:bodyPr wrap="square" rtlCol="0">
            <a:spAutoFit/>
          </a:bodyPr>
          <a:lstStyle/>
          <a:p>
            <a:r>
              <a:rPr lang="en-AU" sz="1400" dirty="0" smtClean="0"/>
              <a:t>Klein </a:t>
            </a:r>
            <a:r>
              <a:rPr lang="en-AU" sz="1400" i="1" dirty="0" smtClean="0"/>
              <a:t>et al. </a:t>
            </a:r>
            <a:r>
              <a:rPr lang="en-AU" sz="1400" dirty="0"/>
              <a:t>(2009) </a:t>
            </a:r>
            <a:r>
              <a:rPr lang="en-AU" sz="1400" dirty="0" err="1" smtClean="0"/>
              <a:t>Biol</a:t>
            </a:r>
            <a:r>
              <a:rPr lang="en-AU" sz="1400" dirty="0" smtClean="0"/>
              <a:t> Cons, DOI:10.1016/j.biocon.2009.01.035</a:t>
            </a:r>
            <a:endParaRPr lang="en-AU" sz="1400" dirty="0"/>
          </a:p>
        </p:txBody>
      </p:sp>
      <p:sp>
        <p:nvSpPr>
          <p:cNvPr id="6" name="TextBox 5"/>
          <p:cNvSpPr txBox="1"/>
          <p:nvPr/>
        </p:nvSpPr>
        <p:spPr>
          <a:xfrm>
            <a:off x="5460644" y="1224672"/>
            <a:ext cx="3431894" cy="3693319"/>
          </a:xfrm>
          <a:prstGeom prst="rect">
            <a:avLst/>
          </a:prstGeom>
          <a:noFill/>
        </p:spPr>
        <p:txBody>
          <a:bodyPr wrap="square" rtlCol="0">
            <a:spAutoFit/>
          </a:bodyPr>
          <a:lstStyle/>
          <a:p>
            <a:r>
              <a:rPr lang="en-AU" dirty="0" smtClean="0"/>
              <a:t>“We </a:t>
            </a:r>
            <a:r>
              <a:rPr lang="en-AU" dirty="0"/>
              <a:t>modelled </a:t>
            </a:r>
            <a:r>
              <a:rPr lang="en-AU" dirty="0" smtClean="0"/>
              <a:t>[…] scenarios </a:t>
            </a:r>
            <a:r>
              <a:rPr lang="en-AU" dirty="0"/>
              <a:t>based on </a:t>
            </a:r>
            <a:r>
              <a:rPr lang="en-AU" dirty="0" smtClean="0"/>
              <a:t>[…] the [population viability analysis] by </a:t>
            </a:r>
            <a:r>
              <a:rPr lang="en-AU" dirty="0"/>
              <a:t>Todd </a:t>
            </a:r>
            <a:r>
              <a:rPr lang="en-AU" i="1" dirty="0"/>
              <a:t>et al</a:t>
            </a:r>
            <a:r>
              <a:rPr lang="en-AU" dirty="0"/>
              <a:t>. (2016</a:t>
            </a:r>
            <a:r>
              <a:rPr lang="en-AU" dirty="0" smtClean="0"/>
              <a:t>). The </a:t>
            </a:r>
            <a:r>
              <a:rPr lang="en-AU" dirty="0"/>
              <a:t>reserve scenarios were based on the protected area required to achieve a less than 5% chance of the </a:t>
            </a:r>
            <a:r>
              <a:rPr lang="en-AU" dirty="0" err="1"/>
              <a:t>Leadbeater’s</a:t>
            </a:r>
            <a:r>
              <a:rPr lang="en-AU" dirty="0"/>
              <a:t> Possum population falling to (or below) 500 or fewer adult females in 40 </a:t>
            </a:r>
            <a:r>
              <a:rPr lang="en-AU" dirty="0" smtClean="0"/>
              <a:t>generations […].  [The worst case scenario] required </a:t>
            </a:r>
            <a:r>
              <a:rPr lang="en-AU" dirty="0"/>
              <a:t>the </a:t>
            </a:r>
            <a:r>
              <a:rPr lang="en-AU" dirty="0" err="1"/>
              <a:t>Leadbeater’s</a:t>
            </a:r>
            <a:r>
              <a:rPr lang="en-AU" dirty="0"/>
              <a:t> Possum reserve to be expanded to 171,345 ha</a:t>
            </a:r>
            <a:r>
              <a:rPr lang="en-AU" dirty="0" smtClean="0"/>
              <a:t>.”</a:t>
            </a:r>
            <a:endParaRPr lang="en-AU" dirty="0"/>
          </a:p>
        </p:txBody>
      </p:sp>
      <p:sp>
        <p:nvSpPr>
          <p:cNvPr id="7" name="TextBox 6"/>
          <p:cNvSpPr txBox="1"/>
          <p:nvPr/>
        </p:nvSpPr>
        <p:spPr>
          <a:xfrm>
            <a:off x="0" y="4764102"/>
            <a:ext cx="5914376" cy="307777"/>
          </a:xfrm>
          <a:prstGeom prst="rect">
            <a:avLst/>
          </a:prstGeom>
          <a:noFill/>
        </p:spPr>
        <p:txBody>
          <a:bodyPr wrap="square" rtlCol="0">
            <a:spAutoFit/>
          </a:bodyPr>
          <a:lstStyle/>
          <a:p>
            <a:r>
              <a:rPr lang="en-AU" sz="1400" dirty="0" smtClean="0"/>
              <a:t>Taylor </a:t>
            </a:r>
            <a:r>
              <a:rPr lang="en-AU" sz="1400" i="1" dirty="0" smtClean="0"/>
              <a:t>et al. </a:t>
            </a:r>
            <a:r>
              <a:rPr lang="en-AU" sz="1400" dirty="0"/>
              <a:t>(</a:t>
            </a:r>
            <a:r>
              <a:rPr lang="en-AU" sz="1400" dirty="0" smtClean="0"/>
              <a:t>2017) </a:t>
            </a:r>
            <a:r>
              <a:rPr lang="en-AU" sz="1400" dirty="0" err="1" smtClean="0"/>
              <a:t>Plos</a:t>
            </a:r>
            <a:r>
              <a:rPr lang="en-AU" sz="1400" dirty="0" smtClean="0"/>
              <a:t> ONE,</a:t>
            </a:r>
            <a:r>
              <a:rPr lang="en-AU" sz="1400" dirty="0"/>
              <a:t> </a:t>
            </a:r>
            <a:r>
              <a:rPr lang="en-AU" sz="1400" dirty="0" smtClean="0"/>
              <a:t>DOI:10.1371/journal.pone.0169629</a:t>
            </a:r>
            <a:endParaRPr lang="en-AU" sz="1400" dirty="0"/>
          </a:p>
        </p:txBody>
      </p:sp>
    </p:spTree>
    <p:extLst>
      <p:ext uri="{BB962C8B-B14F-4D97-AF65-F5344CB8AC3E}">
        <p14:creationId xmlns:p14="http://schemas.microsoft.com/office/powerpoint/2010/main" val="849988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BFC-3DBB-4C57-8B01-165308DC6DC8}"/>
              </a:ext>
            </a:extLst>
          </p:cNvPr>
          <p:cNvSpPr>
            <a:spLocks noGrp="1"/>
          </p:cNvSpPr>
          <p:nvPr>
            <p:ph type="title"/>
          </p:nvPr>
        </p:nvSpPr>
        <p:spPr>
          <a:xfrm>
            <a:off x="457200" y="0"/>
            <a:ext cx="8229600" cy="857250"/>
          </a:xfrm>
        </p:spPr>
        <p:txBody>
          <a:bodyPr/>
          <a:lstStyle/>
          <a:p>
            <a:r>
              <a:rPr lang="en-AU" dirty="0"/>
              <a:t>Representation targets</a:t>
            </a:r>
          </a:p>
        </p:txBody>
      </p:sp>
      <p:sp>
        <p:nvSpPr>
          <p:cNvPr id="3" name="Content Placeholder 2">
            <a:extLst>
              <a:ext uri="{FF2B5EF4-FFF2-40B4-BE49-F238E27FC236}">
                <a16:creationId xmlns:a16="http://schemas.microsoft.com/office/drawing/2014/main" id="{6F99DBBD-9987-48E5-8C4B-516DAC42278C}"/>
              </a:ext>
            </a:extLst>
          </p:cNvPr>
          <p:cNvSpPr>
            <a:spLocks noGrp="1"/>
          </p:cNvSpPr>
          <p:nvPr>
            <p:ph idx="1"/>
          </p:nvPr>
        </p:nvSpPr>
        <p:spPr>
          <a:xfrm>
            <a:off x="205740" y="1085850"/>
            <a:ext cx="4008120" cy="719801"/>
          </a:xfrm>
        </p:spPr>
        <p:txBody>
          <a:bodyPr>
            <a:normAutofit/>
          </a:bodyPr>
          <a:lstStyle/>
          <a:p>
            <a:r>
              <a:rPr lang="en-AU" dirty="0"/>
              <a:t>Expert </a:t>
            </a:r>
            <a:r>
              <a:rPr lang="en-AU" dirty="0" smtClean="0"/>
              <a:t>thresholds</a:t>
            </a:r>
            <a:endParaRPr lang="en-AU"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8591" y="1096357"/>
            <a:ext cx="4264980" cy="3346369"/>
          </a:xfrm>
          <a:prstGeom prst="rect">
            <a:avLst/>
          </a:prstGeom>
        </p:spPr>
      </p:pic>
      <p:sp>
        <p:nvSpPr>
          <p:cNvPr id="5" name="Rectangle 4"/>
          <p:cNvSpPr/>
          <p:nvPr/>
        </p:nvSpPr>
        <p:spPr>
          <a:xfrm>
            <a:off x="132625" y="4442726"/>
            <a:ext cx="3764376" cy="646331"/>
          </a:xfrm>
          <a:prstGeom prst="rect">
            <a:avLst/>
          </a:prstGeom>
        </p:spPr>
        <p:txBody>
          <a:bodyPr wrap="square">
            <a:spAutoFit/>
          </a:bodyPr>
          <a:lstStyle/>
          <a:p>
            <a:r>
              <a:rPr lang="en-AU" dirty="0"/>
              <a:t>Jung </a:t>
            </a:r>
            <a:r>
              <a:rPr lang="en-AU" i="1" dirty="0"/>
              <a:t>et al. </a:t>
            </a:r>
            <a:r>
              <a:rPr lang="en-AU" dirty="0"/>
              <a:t>(2021) Nat </a:t>
            </a:r>
            <a:r>
              <a:rPr lang="en-AU" dirty="0" err="1"/>
              <a:t>Ecol</a:t>
            </a:r>
            <a:r>
              <a:rPr lang="en-AU" dirty="0"/>
              <a:t> </a:t>
            </a:r>
            <a:r>
              <a:rPr lang="en-AU" dirty="0" err="1" smtClean="0"/>
              <a:t>Evol</a:t>
            </a:r>
            <a:r>
              <a:rPr lang="en-AU" dirty="0" smtClean="0"/>
              <a:t> DO:10.1038/s41559-021-01528-7</a:t>
            </a:r>
            <a:endParaRPr lang="en-AU" dirty="0"/>
          </a:p>
        </p:txBody>
      </p:sp>
      <p:sp>
        <p:nvSpPr>
          <p:cNvPr id="7" name="Rectangle 6"/>
          <p:cNvSpPr/>
          <p:nvPr/>
        </p:nvSpPr>
        <p:spPr>
          <a:xfrm>
            <a:off x="4084366" y="4464859"/>
            <a:ext cx="5369980" cy="646331"/>
          </a:xfrm>
          <a:prstGeom prst="rect">
            <a:avLst/>
          </a:prstGeom>
        </p:spPr>
        <p:txBody>
          <a:bodyPr wrap="square">
            <a:spAutoFit/>
          </a:bodyPr>
          <a:lstStyle/>
          <a:p>
            <a:r>
              <a:rPr lang="en-AU" dirty="0"/>
              <a:t>Rodrigues </a:t>
            </a:r>
            <a:r>
              <a:rPr lang="en-AU" i="1" dirty="0"/>
              <a:t>et al. </a:t>
            </a:r>
            <a:r>
              <a:rPr lang="en-AU" dirty="0"/>
              <a:t>(2004), </a:t>
            </a:r>
            <a:r>
              <a:rPr lang="en-AU" dirty="0" err="1"/>
              <a:t>BioSicence</a:t>
            </a:r>
            <a:r>
              <a:rPr lang="en-AU" dirty="0"/>
              <a:t>, </a:t>
            </a:r>
            <a:r>
              <a:rPr lang="en-AU" dirty="0" smtClean="0"/>
              <a:t>DOI:</a:t>
            </a:r>
          </a:p>
          <a:p>
            <a:r>
              <a:rPr lang="en-AU" dirty="0" smtClean="0"/>
              <a:t>10.1641/0006-568(2004)054[1092:GGAPRF]2.0.CO;2</a:t>
            </a:r>
            <a:endParaRPr lang="en-AU" dirty="0"/>
          </a:p>
        </p:txBody>
      </p:sp>
      <p:sp>
        <p:nvSpPr>
          <p:cNvPr id="8" name="Rectangle 7"/>
          <p:cNvSpPr/>
          <p:nvPr/>
        </p:nvSpPr>
        <p:spPr>
          <a:xfrm>
            <a:off x="205740" y="1805651"/>
            <a:ext cx="4008120" cy="2554545"/>
          </a:xfrm>
          <a:prstGeom prst="rect">
            <a:avLst/>
          </a:prstGeom>
        </p:spPr>
        <p:txBody>
          <a:bodyPr wrap="square">
            <a:spAutoFit/>
          </a:bodyPr>
          <a:lstStyle/>
          <a:p>
            <a:pPr algn="ctr"/>
            <a:r>
              <a:rPr lang="en-AU" sz="2000" dirty="0"/>
              <a:t>“Species into as many biodiversity features as the biomes in which the species occurs. We set species targets to conserving the minimum amount of species’ habitat necessary to qualify it for the conservation status ‘Least Concern’ following IUCN Red List </a:t>
            </a:r>
            <a:r>
              <a:rPr lang="en-AU" sz="2000" dirty="0" smtClean="0"/>
              <a:t>criteria”</a:t>
            </a:r>
            <a:endParaRPr lang="en-AU" sz="2000" dirty="0"/>
          </a:p>
        </p:txBody>
      </p:sp>
    </p:spTree>
    <p:extLst>
      <p:ext uri="{BB962C8B-B14F-4D97-AF65-F5344CB8AC3E}">
        <p14:creationId xmlns:p14="http://schemas.microsoft.com/office/powerpoint/2010/main" val="8273026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00" y="205979"/>
            <a:ext cx="8784000" cy="857250"/>
          </a:xfrm>
        </p:spPr>
        <p:txBody>
          <a:bodyPr>
            <a:normAutofit fontScale="90000"/>
          </a:bodyPr>
          <a:lstStyle/>
          <a:p>
            <a:r>
              <a:rPr lang="en-AU" dirty="0"/>
              <a:t>Framing conservation as a </a:t>
            </a:r>
            <a:br>
              <a:rPr lang="en-AU" dirty="0"/>
            </a:br>
            <a:r>
              <a:rPr lang="en-AU" dirty="0"/>
              <a:t>decision science problem</a:t>
            </a:r>
          </a:p>
        </p:txBody>
      </p:sp>
      <p:sp>
        <p:nvSpPr>
          <p:cNvPr id="3" name="Content Placeholder 2"/>
          <p:cNvSpPr>
            <a:spLocks noGrp="1"/>
          </p:cNvSpPr>
          <p:nvPr>
            <p:ph idx="1"/>
          </p:nvPr>
        </p:nvSpPr>
        <p:spPr>
          <a:xfrm>
            <a:off x="457200" y="1509751"/>
            <a:ext cx="8229600" cy="3394472"/>
          </a:xfrm>
        </p:spPr>
        <p:txBody>
          <a:bodyPr>
            <a:normAutofit fontScale="92500" lnSpcReduction="10000"/>
          </a:bodyPr>
          <a:lstStyle/>
          <a:p>
            <a:r>
              <a:rPr lang="en-AU" u="sng" dirty="0"/>
              <a:t>Goal</a:t>
            </a:r>
            <a:r>
              <a:rPr lang="en-AU" dirty="0"/>
              <a:t>: what is our vision for the future?</a:t>
            </a:r>
          </a:p>
          <a:p>
            <a:r>
              <a:rPr lang="en-AU" u="sng" dirty="0"/>
              <a:t>Objective</a:t>
            </a:r>
            <a:r>
              <a:rPr lang="en-AU" dirty="0"/>
              <a:t>: what quantity are we maximizing/minimizing to </a:t>
            </a:r>
            <a:r>
              <a:rPr lang="en-AU" dirty="0" smtClean="0"/>
              <a:t>achieve </a:t>
            </a:r>
            <a:r>
              <a:rPr lang="en-AU" dirty="0"/>
              <a:t>the goal?</a:t>
            </a:r>
          </a:p>
          <a:p>
            <a:r>
              <a:rPr lang="en-AU" u="sng" dirty="0"/>
              <a:t>Constraints</a:t>
            </a:r>
            <a:r>
              <a:rPr lang="en-AU" dirty="0"/>
              <a:t>: what </a:t>
            </a:r>
            <a:r>
              <a:rPr lang="en-AU" dirty="0" smtClean="0"/>
              <a:t>must things </a:t>
            </a:r>
            <a:r>
              <a:rPr lang="en-AU" dirty="0"/>
              <a:t>must </a:t>
            </a:r>
            <a:r>
              <a:rPr lang="en-AU" dirty="0" smtClean="0"/>
              <a:t>we account for when implementing different actions?</a:t>
            </a:r>
          </a:p>
          <a:p>
            <a:r>
              <a:rPr lang="en-AU" u="sng" dirty="0" smtClean="0"/>
              <a:t>Decisions</a:t>
            </a:r>
            <a:r>
              <a:rPr lang="en-AU" dirty="0" smtClean="0"/>
              <a:t>: what actions can we implement to achieve our objective?</a:t>
            </a:r>
            <a:endParaRPr lang="en-AU" dirty="0"/>
          </a:p>
        </p:txBody>
      </p:sp>
    </p:spTree>
    <p:extLst>
      <p:ext uri="{BB962C8B-B14F-4D97-AF65-F5344CB8AC3E}">
        <p14:creationId xmlns:p14="http://schemas.microsoft.com/office/powerpoint/2010/main" val="30707159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00" y="205979"/>
            <a:ext cx="8784000" cy="857250"/>
          </a:xfrm>
        </p:spPr>
        <p:txBody>
          <a:bodyPr>
            <a:normAutofit fontScale="90000"/>
          </a:bodyPr>
          <a:lstStyle/>
          <a:p>
            <a:r>
              <a:rPr lang="en-AU" dirty="0"/>
              <a:t>Framing conservation as a </a:t>
            </a:r>
            <a:br>
              <a:rPr lang="en-AU" dirty="0"/>
            </a:br>
            <a:r>
              <a:rPr lang="en-AU" dirty="0"/>
              <a:t>decision science problem</a:t>
            </a:r>
          </a:p>
        </p:txBody>
      </p:sp>
      <p:sp>
        <p:nvSpPr>
          <p:cNvPr id="4" name="Oval 3"/>
          <p:cNvSpPr/>
          <p:nvPr/>
        </p:nvSpPr>
        <p:spPr>
          <a:xfrm>
            <a:off x="282692" y="1283998"/>
            <a:ext cx="1846100" cy="883491"/>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Oval 4"/>
          <p:cNvSpPr/>
          <p:nvPr/>
        </p:nvSpPr>
        <p:spPr>
          <a:xfrm>
            <a:off x="2590586" y="4024804"/>
            <a:ext cx="1988614" cy="951694"/>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Content Placeholder 2"/>
          <p:cNvSpPr txBox="1">
            <a:spLocks/>
          </p:cNvSpPr>
          <p:nvPr/>
        </p:nvSpPr>
        <p:spPr>
          <a:xfrm>
            <a:off x="457200" y="1509751"/>
            <a:ext cx="8229600" cy="339447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u="sng" dirty="0" smtClean="0"/>
              <a:t>Goal</a:t>
            </a:r>
            <a:r>
              <a:rPr lang="en-AU" dirty="0" smtClean="0"/>
              <a:t>: what is our vision for the future?</a:t>
            </a:r>
          </a:p>
          <a:p>
            <a:r>
              <a:rPr lang="en-AU" u="sng" dirty="0" smtClean="0"/>
              <a:t>Objective</a:t>
            </a:r>
            <a:r>
              <a:rPr lang="en-AU" dirty="0" smtClean="0"/>
              <a:t>: what quantity are we maximizing/minimizing to achieve the goal?</a:t>
            </a:r>
          </a:p>
          <a:p>
            <a:r>
              <a:rPr lang="en-AU" u="sng" dirty="0" smtClean="0"/>
              <a:t>Constraints</a:t>
            </a:r>
            <a:r>
              <a:rPr lang="en-AU" dirty="0" smtClean="0"/>
              <a:t>: what must things must we account for when implementing different actions?</a:t>
            </a:r>
          </a:p>
          <a:p>
            <a:r>
              <a:rPr lang="en-AU" u="sng" dirty="0" smtClean="0"/>
              <a:t>Decisions</a:t>
            </a:r>
            <a:r>
              <a:rPr lang="en-AU" dirty="0" smtClean="0"/>
              <a:t>: what actions can we implement to achieve our objective?</a:t>
            </a:r>
            <a:endParaRPr lang="en-AU" dirty="0"/>
          </a:p>
        </p:txBody>
      </p:sp>
    </p:spTree>
    <p:extLst>
      <p:ext uri="{BB962C8B-B14F-4D97-AF65-F5344CB8AC3E}">
        <p14:creationId xmlns:p14="http://schemas.microsoft.com/office/powerpoint/2010/main" val="15199189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2"/>
          <p:cNvSpPr txBox="1">
            <a:spLocks/>
          </p:cNvSpPr>
          <p:nvPr/>
        </p:nvSpPr>
        <p:spPr>
          <a:xfrm>
            <a:off x="167640" y="1244763"/>
            <a:ext cx="5334324" cy="35558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Goal</a:t>
            </a:r>
            <a:r>
              <a:rPr kumimoji="0" lang="en-AU" sz="3200" b="0" i="0" u="none" strike="noStrike" kern="1200" cap="none" spc="0" normalizeH="0" baseline="0" noProof="0" dirty="0">
                <a:ln>
                  <a:noFill/>
                </a:ln>
                <a:solidFill>
                  <a:prstClr val="white"/>
                </a:solidFill>
                <a:effectLst/>
                <a:uLnTx/>
                <a:uFillTx/>
                <a:latin typeface="Calibri"/>
                <a:ea typeface="+mn-ea"/>
                <a:cs typeface="+mn-cs"/>
              </a:rPr>
              <a:t>: conserve biodiversity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Objective</a:t>
            </a:r>
            <a:r>
              <a:rPr kumimoji="0" lang="en-AU" sz="3200" b="0" i="0" u="none" strike="noStrike" kern="1200" cap="none" spc="0" normalizeH="0" baseline="0" noProof="0" dirty="0">
                <a:ln>
                  <a:noFill/>
                </a:ln>
                <a:solidFill>
                  <a:prstClr val="white"/>
                </a:solidFill>
                <a:effectLst/>
                <a:uLnTx/>
                <a:uFillTx/>
                <a:latin typeface="Calibri"/>
                <a:ea typeface="+mn-ea"/>
                <a:cs typeface="+mn-cs"/>
              </a:rPr>
              <a:t>: min. # of islands</a:t>
            </a:r>
          </a:p>
          <a:p>
            <a:pPr lvl="0">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Constraints</a:t>
            </a:r>
            <a:r>
              <a:rPr kumimoji="0" lang="en-AU" sz="3200" b="0" i="0" u="none" strike="noStrike" kern="1200" cap="none" spc="0" normalizeH="0" baseline="0" noProof="0" dirty="0">
                <a:ln>
                  <a:noFill/>
                </a:ln>
                <a:solidFill>
                  <a:prstClr val="white"/>
                </a:solidFill>
                <a:effectLst/>
                <a:uLnTx/>
                <a:uFillTx/>
                <a:latin typeface="Calibri"/>
                <a:ea typeface="+mn-ea"/>
                <a:cs typeface="+mn-cs"/>
              </a:rPr>
              <a:t>: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sufficient </a:t>
            </a:r>
            <a:r>
              <a:rPr kumimoji="0" lang="en-AU" sz="3200" b="0" i="0" u="none" strike="noStrike" kern="1200" cap="none" spc="0" normalizeH="0" baseline="0" noProof="0" dirty="0">
                <a:ln>
                  <a:noFill/>
                </a:ln>
                <a:solidFill>
                  <a:prstClr val="white"/>
                </a:solidFill>
                <a:effectLst/>
                <a:uLnTx/>
                <a:uFillTx/>
                <a:latin typeface="Calibri"/>
                <a:ea typeface="+mn-ea"/>
                <a:cs typeface="+mn-cs"/>
              </a:rPr>
              <a:t>habitat for each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species       </a:t>
            </a:r>
            <a:r>
              <a:rPr lang="en-AU" dirty="0" smtClean="0">
                <a:solidFill>
                  <a:prstClr val="white"/>
                </a:solidFill>
              </a:rPr>
              <a:t>(≥ 1 </a:t>
            </a:r>
            <a:r>
              <a:rPr lang="en-AU" dirty="0" smtClean="0">
                <a:solidFill>
                  <a:prstClr val="white"/>
                </a:solidFill>
                <a:latin typeface="Calibri"/>
              </a:rPr>
              <a:t>island per species)</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Decisions</a:t>
            </a:r>
            <a:r>
              <a:rPr kumimoji="0" lang="en-AU" sz="3200" b="0" i="0" u="none" strike="noStrike" kern="1200" cap="none" spc="0" normalizeH="0" baseline="0" noProof="0" dirty="0">
                <a:ln>
                  <a:noFill/>
                </a:ln>
                <a:solidFill>
                  <a:prstClr val="white"/>
                </a:solidFill>
                <a:effectLst/>
                <a:uLnTx/>
                <a:uFillTx/>
                <a:latin typeface="Calibri"/>
                <a:ea typeface="+mn-ea"/>
                <a:cs typeface="+mn-cs"/>
              </a:rPr>
              <a:t>: create a reserve on an island or not?</a:t>
            </a:r>
          </a:p>
        </p:txBody>
      </p:sp>
      <p:grpSp>
        <p:nvGrpSpPr>
          <p:cNvPr id="5" name="Group 4">
            <a:extLst>
              <a:ext uri="{FF2B5EF4-FFF2-40B4-BE49-F238E27FC236}">
                <a16:creationId xmlns:a16="http://schemas.microsoft.com/office/drawing/2014/main" id="{F406AB6E-F8A4-4161-8F11-0ED1D175D65F}"/>
              </a:ext>
            </a:extLst>
          </p:cNvPr>
          <p:cNvGrpSpPr/>
          <p:nvPr/>
        </p:nvGrpSpPr>
        <p:grpSpPr>
          <a:xfrm>
            <a:off x="5303520" y="1527540"/>
            <a:ext cx="3689940" cy="2947710"/>
            <a:chOff x="5303520" y="1527540"/>
            <a:chExt cx="3689940" cy="2947710"/>
          </a:xfrm>
        </p:grpSpPr>
        <p:grpSp>
          <p:nvGrpSpPr>
            <p:cNvPr id="6" name="Group 5">
              <a:extLst>
                <a:ext uri="{FF2B5EF4-FFF2-40B4-BE49-F238E27FC236}">
                  <a16:creationId xmlns:a16="http://schemas.microsoft.com/office/drawing/2014/main" id="{CE73FA18-3AC5-45F1-A6D9-8B47EECCE8E8}"/>
                </a:ext>
              </a:extLst>
            </p:cNvPr>
            <p:cNvGrpSpPr/>
            <p:nvPr/>
          </p:nvGrpSpPr>
          <p:grpSpPr>
            <a:xfrm>
              <a:off x="5303520" y="1527540"/>
              <a:ext cx="3689940" cy="2947710"/>
              <a:chOff x="5303520" y="1527540"/>
              <a:chExt cx="3689940" cy="2947710"/>
            </a:xfrm>
          </p:grpSpPr>
          <p:grpSp>
            <p:nvGrpSpPr>
              <p:cNvPr id="10" name="Group 9">
                <a:extLst>
                  <a:ext uri="{FF2B5EF4-FFF2-40B4-BE49-F238E27FC236}">
                    <a16:creationId xmlns:a16="http://schemas.microsoft.com/office/drawing/2014/main" id="{38E37D10-2847-4485-8A4E-4F3477318202}"/>
                  </a:ext>
                </a:extLst>
              </p:cNvPr>
              <p:cNvGrpSpPr/>
              <p:nvPr/>
            </p:nvGrpSpPr>
            <p:grpSpPr>
              <a:xfrm>
                <a:off x="5303520" y="1527540"/>
                <a:ext cx="3689940" cy="2947710"/>
                <a:chOff x="4209306" y="1245600"/>
                <a:chExt cx="4380294" cy="3499200"/>
              </a:xfrm>
            </p:grpSpPr>
            <p:sp>
              <p:nvSpPr>
                <p:cNvPr id="13" name="Rectangle 12">
                  <a:extLst>
                    <a:ext uri="{FF2B5EF4-FFF2-40B4-BE49-F238E27FC236}">
                      <a16:creationId xmlns:a16="http://schemas.microsoft.com/office/drawing/2014/main" id="{7D6AE48C-7CA2-49B2-B70B-66DAD1228B56}"/>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a:extLst>
                    <a:ext uri="{FF2B5EF4-FFF2-40B4-BE49-F238E27FC236}">
                      <a16:creationId xmlns:a16="http://schemas.microsoft.com/office/drawing/2014/main" id="{C21649FB-8755-4658-AF56-57C19D4C4659}"/>
                    </a:ext>
                  </a:extLst>
                </p:cNvPr>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8ED6B240-DD4E-4DC9-BEFE-611946834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6" name="Group 15">
                  <a:extLst>
                    <a:ext uri="{FF2B5EF4-FFF2-40B4-BE49-F238E27FC236}">
                      <a16:creationId xmlns:a16="http://schemas.microsoft.com/office/drawing/2014/main" id="{2FF7DA60-ECB5-4692-8AE2-CAB43E04D275}"/>
                    </a:ext>
                  </a:extLst>
                </p:cNvPr>
                <p:cNvGrpSpPr/>
                <p:nvPr/>
              </p:nvGrpSpPr>
              <p:grpSpPr>
                <a:xfrm>
                  <a:off x="6257784" y="3791251"/>
                  <a:ext cx="785385" cy="659723"/>
                  <a:chOff x="6919200" y="3362400"/>
                  <a:chExt cx="785385" cy="659723"/>
                </a:xfrm>
              </p:grpSpPr>
              <p:sp>
                <p:nvSpPr>
                  <p:cNvPr id="32" name="Oval 31">
                    <a:extLst>
                      <a:ext uri="{FF2B5EF4-FFF2-40B4-BE49-F238E27FC236}">
                        <a16:creationId xmlns:a16="http://schemas.microsoft.com/office/drawing/2014/main" id="{0CD461C8-661B-4F0D-8A3A-63F1B4A0AA92}"/>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3" name="Picture 32">
                    <a:extLst>
                      <a:ext uri="{FF2B5EF4-FFF2-40B4-BE49-F238E27FC236}">
                        <a16:creationId xmlns:a16="http://schemas.microsoft.com/office/drawing/2014/main" id="{AC9A5173-4A95-482E-A42E-DBBECB9C604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7" name="Oval 16">
                  <a:extLst>
                    <a:ext uri="{FF2B5EF4-FFF2-40B4-BE49-F238E27FC236}">
                      <a16:creationId xmlns:a16="http://schemas.microsoft.com/office/drawing/2014/main" id="{20F5AE87-895F-40F9-AB11-91A7C96AF206}"/>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8" name="Picture 17">
                  <a:extLst>
                    <a:ext uri="{FF2B5EF4-FFF2-40B4-BE49-F238E27FC236}">
                      <a16:creationId xmlns:a16="http://schemas.microsoft.com/office/drawing/2014/main" id="{DDA1690D-6BB1-404D-809B-3A58B760F2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9" name="Oval 18">
                  <a:extLst>
                    <a:ext uri="{FF2B5EF4-FFF2-40B4-BE49-F238E27FC236}">
                      <a16:creationId xmlns:a16="http://schemas.microsoft.com/office/drawing/2014/main" id="{C6771169-AC84-405B-8834-D6AF37DB9686}"/>
                    </a:ext>
                  </a:extLst>
                </p:cNvPr>
                <p:cNvSpPr/>
                <p:nvPr/>
              </p:nvSpPr>
              <p:spPr>
                <a:xfrm>
                  <a:off x="4481823" y="3580729"/>
                  <a:ext cx="1236106" cy="105213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0" name="Picture 19">
                  <a:extLst>
                    <a:ext uri="{FF2B5EF4-FFF2-40B4-BE49-F238E27FC236}">
                      <a16:creationId xmlns:a16="http://schemas.microsoft.com/office/drawing/2014/main" id="{8E537308-2F53-43FF-B7CE-6B64B3352A8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21" name="Oval 20">
                  <a:extLst>
                    <a:ext uri="{FF2B5EF4-FFF2-40B4-BE49-F238E27FC236}">
                      <a16:creationId xmlns:a16="http://schemas.microsoft.com/office/drawing/2014/main" id="{F3F317CF-8280-440B-A077-C75FAC548AF8}"/>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a:extLst>
                    <a:ext uri="{FF2B5EF4-FFF2-40B4-BE49-F238E27FC236}">
                      <a16:creationId xmlns:a16="http://schemas.microsoft.com/office/drawing/2014/main" id="{5F5806B3-8B79-410A-AD41-C6D516B48D66}"/>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3" name="Group 22">
                  <a:extLst>
                    <a:ext uri="{FF2B5EF4-FFF2-40B4-BE49-F238E27FC236}">
                      <a16:creationId xmlns:a16="http://schemas.microsoft.com/office/drawing/2014/main" id="{20E79176-D6E4-4E95-809F-65090EEFD78A}"/>
                    </a:ext>
                  </a:extLst>
                </p:cNvPr>
                <p:cNvGrpSpPr/>
                <p:nvPr/>
              </p:nvGrpSpPr>
              <p:grpSpPr>
                <a:xfrm>
                  <a:off x="6595012" y="2995200"/>
                  <a:ext cx="714664" cy="600318"/>
                  <a:chOff x="7579737" y="2919013"/>
                  <a:chExt cx="714664" cy="600318"/>
                </a:xfrm>
              </p:grpSpPr>
              <p:sp>
                <p:nvSpPr>
                  <p:cNvPr id="30" name="Oval 29">
                    <a:extLst>
                      <a:ext uri="{FF2B5EF4-FFF2-40B4-BE49-F238E27FC236}">
                        <a16:creationId xmlns:a16="http://schemas.microsoft.com/office/drawing/2014/main" id="{FAE7D2EA-64D7-4DE8-9643-B34CB06B2C3A}"/>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1" name="Picture 30">
                    <a:extLst>
                      <a:ext uri="{FF2B5EF4-FFF2-40B4-BE49-F238E27FC236}">
                        <a16:creationId xmlns:a16="http://schemas.microsoft.com/office/drawing/2014/main" id="{75B65A24-5D70-49A5-9838-DA1AF624C25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24" name="Oval 23">
                  <a:extLst>
                    <a:ext uri="{FF2B5EF4-FFF2-40B4-BE49-F238E27FC236}">
                      <a16:creationId xmlns:a16="http://schemas.microsoft.com/office/drawing/2014/main" id="{C186C6DD-52A0-463E-A827-004C4124A751}"/>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DC0316BF-16DE-4327-8E0B-9868D9EB8BA2}"/>
                    </a:ext>
                  </a:extLst>
                </p:cNvPr>
                <p:cNvGrpSpPr/>
                <p:nvPr/>
              </p:nvGrpSpPr>
              <p:grpSpPr>
                <a:xfrm>
                  <a:off x="5046843" y="2402034"/>
                  <a:ext cx="1222464" cy="1026871"/>
                  <a:chOff x="5046843" y="2402034"/>
                  <a:chExt cx="1222464" cy="1026871"/>
                </a:xfrm>
              </p:grpSpPr>
              <p:sp>
                <p:nvSpPr>
                  <p:cNvPr id="27" name="Oval 26">
                    <a:extLst>
                      <a:ext uri="{FF2B5EF4-FFF2-40B4-BE49-F238E27FC236}">
                        <a16:creationId xmlns:a16="http://schemas.microsoft.com/office/drawing/2014/main" id="{416A3BAF-8ED9-423D-9B68-F3AE156B585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8" name="Picture 27">
                    <a:extLst>
                      <a:ext uri="{FF2B5EF4-FFF2-40B4-BE49-F238E27FC236}">
                        <a16:creationId xmlns:a16="http://schemas.microsoft.com/office/drawing/2014/main" id="{FEDA4E78-0134-4F62-8D12-E1527D8CB44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9" name="Picture 28">
                    <a:extLst>
                      <a:ext uri="{FF2B5EF4-FFF2-40B4-BE49-F238E27FC236}">
                        <a16:creationId xmlns:a16="http://schemas.microsoft.com/office/drawing/2014/main" id="{E3882187-092B-41ED-BC64-815845E113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26" name="Picture 25">
                  <a:extLst>
                    <a:ext uri="{FF2B5EF4-FFF2-40B4-BE49-F238E27FC236}">
                      <a16:creationId xmlns:a16="http://schemas.microsoft.com/office/drawing/2014/main" id="{20ECDF6F-C747-420E-A624-08CF0345A5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11" name="Picture 10">
                <a:extLst>
                  <a:ext uri="{FF2B5EF4-FFF2-40B4-BE49-F238E27FC236}">
                    <a16:creationId xmlns:a16="http://schemas.microsoft.com/office/drawing/2014/main" id="{A47B4C68-9D0E-4314-81B8-AAD938C485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2" name="Picture 11">
                <a:extLst>
                  <a:ext uri="{FF2B5EF4-FFF2-40B4-BE49-F238E27FC236}">
                    <a16:creationId xmlns:a16="http://schemas.microsoft.com/office/drawing/2014/main" id="{E5499E4F-20DF-42DF-B7B9-93E3C56B443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7" name="Picture 6">
              <a:extLst>
                <a:ext uri="{FF2B5EF4-FFF2-40B4-BE49-F238E27FC236}">
                  <a16:creationId xmlns:a16="http://schemas.microsoft.com/office/drawing/2014/main" id="{96E01C26-1775-4FBF-AB8A-49ADA4249CB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8" name="Picture 7">
              <a:extLst>
                <a:ext uri="{FF2B5EF4-FFF2-40B4-BE49-F238E27FC236}">
                  <a16:creationId xmlns:a16="http://schemas.microsoft.com/office/drawing/2014/main" id="{FA4012FD-BBC8-40B8-B388-666039C139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 name="Picture 8">
              <a:extLst>
                <a:ext uri="{FF2B5EF4-FFF2-40B4-BE49-F238E27FC236}">
                  <a16:creationId xmlns:a16="http://schemas.microsoft.com/office/drawing/2014/main" id="{F69F0803-271C-472D-B532-642A653E5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34" name="Title 1"/>
          <p:cNvSpPr txBox="1">
            <a:spLocks/>
          </p:cNvSpPr>
          <p:nvPr/>
        </p:nvSpPr>
        <p:spPr>
          <a:xfrm>
            <a:off x="228600" y="205979"/>
            <a:ext cx="8686800" cy="85725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smtClean="0"/>
              <a:t>Reserve selection as optimization</a:t>
            </a:r>
            <a:endParaRPr lang="en-AU" dirty="0"/>
          </a:p>
        </p:txBody>
      </p:sp>
    </p:spTree>
    <p:extLst>
      <p:ext uri="{BB962C8B-B14F-4D97-AF65-F5344CB8AC3E}">
        <p14:creationId xmlns:p14="http://schemas.microsoft.com/office/powerpoint/2010/main" val="31442272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 y="205979"/>
            <a:ext cx="8686800" cy="857250"/>
          </a:xfrm>
        </p:spPr>
        <p:txBody>
          <a:bodyPr>
            <a:normAutofit fontScale="90000"/>
          </a:bodyPr>
          <a:lstStyle/>
          <a:p>
            <a:r>
              <a:rPr lang="en-AU" dirty="0"/>
              <a:t>Reserve selection as optimization</a:t>
            </a:r>
          </a:p>
        </p:txBody>
      </p:sp>
      <p:grpSp>
        <p:nvGrpSpPr>
          <p:cNvPr id="67" name="Group 66">
            <a:extLst>
              <a:ext uri="{FF2B5EF4-FFF2-40B4-BE49-F238E27FC236}">
                <a16:creationId xmlns:a16="http://schemas.microsoft.com/office/drawing/2014/main" id="{F406AB6E-F8A4-4161-8F11-0ED1D175D65F}"/>
              </a:ext>
            </a:extLst>
          </p:cNvPr>
          <p:cNvGrpSpPr/>
          <p:nvPr/>
        </p:nvGrpSpPr>
        <p:grpSpPr>
          <a:xfrm>
            <a:off x="5303520" y="1527540"/>
            <a:ext cx="3689940" cy="2947710"/>
            <a:chOff x="5303520" y="1527540"/>
            <a:chExt cx="3689940" cy="2947710"/>
          </a:xfrm>
        </p:grpSpPr>
        <p:grpSp>
          <p:nvGrpSpPr>
            <p:cNvPr id="68" name="Group 67">
              <a:extLst>
                <a:ext uri="{FF2B5EF4-FFF2-40B4-BE49-F238E27FC236}">
                  <a16:creationId xmlns:a16="http://schemas.microsoft.com/office/drawing/2014/main" id="{CE73FA18-3AC5-45F1-A6D9-8B47EECCE8E8}"/>
                </a:ext>
              </a:extLst>
            </p:cNvPr>
            <p:cNvGrpSpPr/>
            <p:nvPr/>
          </p:nvGrpSpPr>
          <p:grpSpPr>
            <a:xfrm>
              <a:off x="5303520" y="1527540"/>
              <a:ext cx="3689940" cy="2947710"/>
              <a:chOff x="5303520" y="1527540"/>
              <a:chExt cx="3689940" cy="2947710"/>
            </a:xfrm>
          </p:grpSpPr>
          <p:grpSp>
            <p:nvGrpSpPr>
              <p:cNvPr id="72" name="Group 71">
                <a:extLst>
                  <a:ext uri="{FF2B5EF4-FFF2-40B4-BE49-F238E27FC236}">
                    <a16:creationId xmlns:a16="http://schemas.microsoft.com/office/drawing/2014/main" id="{38E37D10-2847-4485-8A4E-4F3477318202}"/>
                  </a:ext>
                </a:extLst>
              </p:cNvPr>
              <p:cNvGrpSpPr/>
              <p:nvPr/>
            </p:nvGrpSpPr>
            <p:grpSpPr>
              <a:xfrm>
                <a:off x="5303520" y="1527540"/>
                <a:ext cx="3689940" cy="2947710"/>
                <a:chOff x="4209306" y="1245600"/>
                <a:chExt cx="4380294" cy="3499200"/>
              </a:xfrm>
            </p:grpSpPr>
            <p:sp>
              <p:nvSpPr>
                <p:cNvPr id="75" name="Rectangle 74">
                  <a:extLst>
                    <a:ext uri="{FF2B5EF4-FFF2-40B4-BE49-F238E27FC236}">
                      <a16:creationId xmlns:a16="http://schemas.microsoft.com/office/drawing/2014/main" id="{7D6AE48C-7CA2-49B2-B70B-66DAD1228B56}"/>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Oval 75">
                  <a:extLst>
                    <a:ext uri="{FF2B5EF4-FFF2-40B4-BE49-F238E27FC236}">
                      <a16:creationId xmlns:a16="http://schemas.microsoft.com/office/drawing/2014/main" id="{C21649FB-8755-4658-AF56-57C19D4C4659}"/>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7" name="Picture 76">
                  <a:extLst>
                    <a:ext uri="{FF2B5EF4-FFF2-40B4-BE49-F238E27FC236}">
                      <a16:creationId xmlns:a16="http://schemas.microsoft.com/office/drawing/2014/main" id="{8ED6B240-DD4E-4DC9-BEFE-611946834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78" name="Group 77">
                  <a:extLst>
                    <a:ext uri="{FF2B5EF4-FFF2-40B4-BE49-F238E27FC236}">
                      <a16:creationId xmlns:a16="http://schemas.microsoft.com/office/drawing/2014/main" id="{2FF7DA60-ECB5-4692-8AE2-CAB43E04D275}"/>
                    </a:ext>
                  </a:extLst>
                </p:cNvPr>
                <p:cNvGrpSpPr/>
                <p:nvPr/>
              </p:nvGrpSpPr>
              <p:grpSpPr>
                <a:xfrm>
                  <a:off x="6257784" y="3791251"/>
                  <a:ext cx="785385" cy="659723"/>
                  <a:chOff x="6919200" y="3362400"/>
                  <a:chExt cx="785385" cy="659723"/>
                </a:xfrm>
              </p:grpSpPr>
              <p:sp>
                <p:nvSpPr>
                  <p:cNvPr id="94" name="Oval 93">
                    <a:extLst>
                      <a:ext uri="{FF2B5EF4-FFF2-40B4-BE49-F238E27FC236}">
                        <a16:creationId xmlns:a16="http://schemas.microsoft.com/office/drawing/2014/main" id="{0CD461C8-661B-4F0D-8A3A-63F1B4A0AA92}"/>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AC9A5173-4A95-482E-A42E-DBBECB9C604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79" name="Oval 78">
                  <a:extLst>
                    <a:ext uri="{FF2B5EF4-FFF2-40B4-BE49-F238E27FC236}">
                      <a16:creationId xmlns:a16="http://schemas.microsoft.com/office/drawing/2014/main" id="{20F5AE87-895F-40F9-AB11-91A7C96AF206}"/>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0" name="Picture 79">
                  <a:extLst>
                    <a:ext uri="{FF2B5EF4-FFF2-40B4-BE49-F238E27FC236}">
                      <a16:creationId xmlns:a16="http://schemas.microsoft.com/office/drawing/2014/main" id="{DDA1690D-6BB1-404D-809B-3A58B760F2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81" name="Oval 80">
                  <a:extLst>
                    <a:ext uri="{FF2B5EF4-FFF2-40B4-BE49-F238E27FC236}">
                      <a16:creationId xmlns:a16="http://schemas.microsoft.com/office/drawing/2014/main" id="{C6771169-AC84-405B-8834-D6AF37DB9686}"/>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2" name="Picture 81">
                  <a:extLst>
                    <a:ext uri="{FF2B5EF4-FFF2-40B4-BE49-F238E27FC236}">
                      <a16:creationId xmlns:a16="http://schemas.microsoft.com/office/drawing/2014/main" id="{8E537308-2F53-43FF-B7CE-6B64B3352A8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83" name="Oval 82">
                  <a:extLst>
                    <a:ext uri="{FF2B5EF4-FFF2-40B4-BE49-F238E27FC236}">
                      <a16:creationId xmlns:a16="http://schemas.microsoft.com/office/drawing/2014/main" id="{F3F317CF-8280-440B-A077-C75FAC548AF8}"/>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a:extLst>
                    <a:ext uri="{FF2B5EF4-FFF2-40B4-BE49-F238E27FC236}">
                      <a16:creationId xmlns:a16="http://schemas.microsoft.com/office/drawing/2014/main" id="{5F5806B3-8B79-410A-AD41-C6D516B48D66}"/>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5" name="Group 84">
                  <a:extLst>
                    <a:ext uri="{FF2B5EF4-FFF2-40B4-BE49-F238E27FC236}">
                      <a16:creationId xmlns:a16="http://schemas.microsoft.com/office/drawing/2014/main" id="{20E79176-D6E4-4E95-809F-65090EEFD78A}"/>
                    </a:ext>
                  </a:extLst>
                </p:cNvPr>
                <p:cNvGrpSpPr/>
                <p:nvPr/>
              </p:nvGrpSpPr>
              <p:grpSpPr>
                <a:xfrm>
                  <a:off x="6595012" y="2995200"/>
                  <a:ext cx="714664" cy="600318"/>
                  <a:chOff x="7579737" y="2919013"/>
                  <a:chExt cx="714664" cy="600318"/>
                </a:xfrm>
              </p:grpSpPr>
              <p:sp>
                <p:nvSpPr>
                  <p:cNvPr id="92" name="Oval 91">
                    <a:extLst>
                      <a:ext uri="{FF2B5EF4-FFF2-40B4-BE49-F238E27FC236}">
                        <a16:creationId xmlns:a16="http://schemas.microsoft.com/office/drawing/2014/main" id="{FAE7D2EA-64D7-4DE8-9643-B34CB06B2C3A}"/>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3" name="Picture 92">
                    <a:extLst>
                      <a:ext uri="{FF2B5EF4-FFF2-40B4-BE49-F238E27FC236}">
                        <a16:creationId xmlns:a16="http://schemas.microsoft.com/office/drawing/2014/main" id="{75B65A24-5D70-49A5-9838-DA1AF624C25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86" name="Oval 85">
                  <a:extLst>
                    <a:ext uri="{FF2B5EF4-FFF2-40B4-BE49-F238E27FC236}">
                      <a16:creationId xmlns:a16="http://schemas.microsoft.com/office/drawing/2014/main" id="{C186C6DD-52A0-463E-A827-004C4124A751}"/>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7" name="Group 86">
                  <a:extLst>
                    <a:ext uri="{FF2B5EF4-FFF2-40B4-BE49-F238E27FC236}">
                      <a16:creationId xmlns:a16="http://schemas.microsoft.com/office/drawing/2014/main" id="{DC0316BF-16DE-4327-8E0B-9868D9EB8BA2}"/>
                    </a:ext>
                  </a:extLst>
                </p:cNvPr>
                <p:cNvGrpSpPr/>
                <p:nvPr/>
              </p:nvGrpSpPr>
              <p:grpSpPr>
                <a:xfrm>
                  <a:off x="5046843" y="2402034"/>
                  <a:ext cx="1222464" cy="1026871"/>
                  <a:chOff x="5046843" y="2402034"/>
                  <a:chExt cx="1222464" cy="1026871"/>
                </a:xfrm>
              </p:grpSpPr>
              <p:sp>
                <p:nvSpPr>
                  <p:cNvPr id="89" name="Oval 88">
                    <a:extLst>
                      <a:ext uri="{FF2B5EF4-FFF2-40B4-BE49-F238E27FC236}">
                        <a16:creationId xmlns:a16="http://schemas.microsoft.com/office/drawing/2014/main" id="{416A3BAF-8ED9-423D-9B68-F3AE156B585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0" name="Picture 89">
                    <a:extLst>
                      <a:ext uri="{FF2B5EF4-FFF2-40B4-BE49-F238E27FC236}">
                        <a16:creationId xmlns:a16="http://schemas.microsoft.com/office/drawing/2014/main" id="{FEDA4E78-0134-4F62-8D12-E1527D8CB44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91" name="Picture 90">
                    <a:extLst>
                      <a:ext uri="{FF2B5EF4-FFF2-40B4-BE49-F238E27FC236}">
                        <a16:creationId xmlns:a16="http://schemas.microsoft.com/office/drawing/2014/main" id="{E3882187-092B-41ED-BC64-815845E113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88" name="Picture 87">
                  <a:extLst>
                    <a:ext uri="{FF2B5EF4-FFF2-40B4-BE49-F238E27FC236}">
                      <a16:creationId xmlns:a16="http://schemas.microsoft.com/office/drawing/2014/main" id="{20ECDF6F-C747-420E-A624-08CF0345A5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73" name="Picture 72">
                <a:extLst>
                  <a:ext uri="{FF2B5EF4-FFF2-40B4-BE49-F238E27FC236}">
                    <a16:creationId xmlns:a16="http://schemas.microsoft.com/office/drawing/2014/main" id="{A47B4C68-9D0E-4314-81B8-AAD938C485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74" name="Picture 73">
                <a:extLst>
                  <a:ext uri="{FF2B5EF4-FFF2-40B4-BE49-F238E27FC236}">
                    <a16:creationId xmlns:a16="http://schemas.microsoft.com/office/drawing/2014/main" id="{E5499E4F-20DF-42DF-B7B9-93E3C56B443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69" name="Picture 68">
              <a:extLst>
                <a:ext uri="{FF2B5EF4-FFF2-40B4-BE49-F238E27FC236}">
                  <a16:creationId xmlns:a16="http://schemas.microsoft.com/office/drawing/2014/main" id="{96E01C26-1775-4FBF-AB8A-49ADA4249CB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70" name="Picture 69">
              <a:extLst>
                <a:ext uri="{FF2B5EF4-FFF2-40B4-BE49-F238E27FC236}">
                  <a16:creationId xmlns:a16="http://schemas.microsoft.com/office/drawing/2014/main" id="{FA4012FD-BBC8-40B8-B388-666039C139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71" name="Picture 70">
              <a:extLst>
                <a:ext uri="{FF2B5EF4-FFF2-40B4-BE49-F238E27FC236}">
                  <a16:creationId xmlns:a16="http://schemas.microsoft.com/office/drawing/2014/main" id="{F69F0803-271C-472D-B532-642A653E5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34" name="Content Placeholder 2"/>
          <p:cNvSpPr txBox="1">
            <a:spLocks/>
          </p:cNvSpPr>
          <p:nvPr/>
        </p:nvSpPr>
        <p:spPr>
          <a:xfrm>
            <a:off x="167640" y="1244763"/>
            <a:ext cx="5334324" cy="35558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Goal</a:t>
            </a:r>
            <a:r>
              <a:rPr kumimoji="0" lang="en-AU" sz="3200" b="0" i="0" u="none" strike="noStrike" kern="1200" cap="none" spc="0" normalizeH="0" baseline="0" noProof="0" dirty="0">
                <a:ln>
                  <a:noFill/>
                </a:ln>
                <a:solidFill>
                  <a:prstClr val="white"/>
                </a:solidFill>
                <a:effectLst/>
                <a:uLnTx/>
                <a:uFillTx/>
                <a:latin typeface="Calibri"/>
                <a:ea typeface="+mn-ea"/>
                <a:cs typeface="+mn-cs"/>
              </a:rPr>
              <a:t>: conserve biodiversity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Objective</a:t>
            </a:r>
            <a:r>
              <a:rPr kumimoji="0" lang="en-AU" sz="3200" b="0" i="0" u="none" strike="noStrike" kern="1200" cap="none" spc="0" normalizeH="0" baseline="0" noProof="0" dirty="0">
                <a:ln>
                  <a:noFill/>
                </a:ln>
                <a:solidFill>
                  <a:prstClr val="white"/>
                </a:solidFill>
                <a:effectLst/>
                <a:uLnTx/>
                <a:uFillTx/>
                <a:latin typeface="Calibri"/>
                <a:ea typeface="+mn-ea"/>
                <a:cs typeface="+mn-cs"/>
              </a:rPr>
              <a:t>: min. # of islands</a:t>
            </a:r>
          </a:p>
          <a:p>
            <a:pPr lvl="0">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Constraints</a:t>
            </a:r>
            <a:r>
              <a:rPr kumimoji="0" lang="en-AU" sz="3200" b="0" i="0" u="none" strike="noStrike" kern="1200" cap="none" spc="0" normalizeH="0" baseline="0" noProof="0" dirty="0">
                <a:ln>
                  <a:noFill/>
                </a:ln>
                <a:solidFill>
                  <a:prstClr val="white"/>
                </a:solidFill>
                <a:effectLst/>
                <a:uLnTx/>
                <a:uFillTx/>
                <a:latin typeface="Calibri"/>
                <a:ea typeface="+mn-ea"/>
                <a:cs typeface="+mn-cs"/>
              </a:rPr>
              <a:t>: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sufficient </a:t>
            </a:r>
            <a:r>
              <a:rPr kumimoji="0" lang="en-AU" sz="3200" b="0" i="0" u="none" strike="noStrike" kern="1200" cap="none" spc="0" normalizeH="0" baseline="0" noProof="0" dirty="0">
                <a:ln>
                  <a:noFill/>
                </a:ln>
                <a:solidFill>
                  <a:prstClr val="white"/>
                </a:solidFill>
                <a:effectLst/>
                <a:uLnTx/>
                <a:uFillTx/>
                <a:latin typeface="Calibri"/>
                <a:ea typeface="+mn-ea"/>
                <a:cs typeface="+mn-cs"/>
              </a:rPr>
              <a:t>habitat for each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species       </a:t>
            </a:r>
            <a:r>
              <a:rPr lang="en-AU" dirty="0" smtClean="0">
                <a:solidFill>
                  <a:prstClr val="white"/>
                </a:solidFill>
              </a:rPr>
              <a:t>(≥ 1 </a:t>
            </a:r>
            <a:r>
              <a:rPr lang="en-AU" dirty="0" smtClean="0">
                <a:solidFill>
                  <a:prstClr val="white"/>
                </a:solidFill>
                <a:latin typeface="Calibri"/>
              </a:rPr>
              <a:t>island per species)</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Decisions</a:t>
            </a:r>
            <a:r>
              <a:rPr kumimoji="0" lang="en-AU" sz="3200" b="0" i="0" u="none" strike="noStrike" kern="1200" cap="none" spc="0" normalizeH="0" baseline="0" noProof="0" dirty="0">
                <a:ln>
                  <a:noFill/>
                </a:ln>
                <a:solidFill>
                  <a:prstClr val="white"/>
                </a:solidFill>
                <a:effectLst/>
                <a:uLnTx/>
                <a:uFillTx/>
                <a:latin typeface="Calibri"/>
                <a:ea typeface="+mn-ea"/>
                <a:cs typeface="+mn-cs"/>
              </a:rPr>
              <a:t>: create a reserve on an island or not?</a:t>
            </a:r>
          </a:p>
        </p:txBody>
      </p:sp>
    </p:spTree>
    <p:extLst>
      <p:ext uri="{BB962C8B-B14F-4D97-AF65-F5344CB8AC3E}">
        <p14:creationId xmlns:p14="http://schemas.microsoft.com/office/powerpoint/2010/main" val="17592539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EC7AD9-57B1-4227-99C6-4DF8530122E4}"/>
              </a:ext>
            </a:extLst>
          </p:cNvPr>
          <p:cNvSpPr txBox="1"/>
          <p:nvPr/>
        </p:nvSpPr>
        <p:spPr>
          <a:xfrm>
            <a:off x="199543" y="1129550"/>
            <a:ext cx="4342491" cy="1261884"/>
          </a:xfrm>
          <a:prstGeom prst="rect">
            <a:avLst/>
          </a:prstGeom>
          <a:noFill/>
        </p:spPr>
        <p:txBody>
          <a:bodyPr wrap="square" rtlCol="0">
            <a:spAutoFit/>
          </a:bodyPr>
          <a:lstStyle/>
          <a:p>
            <a:pPr marL="285750" indent="-285750">
              <a:buFont typeface="Arial" panose="020B0604020202020204" pitchFamily="34" charset="0"/>
              <a:buChar char="•"/>
            </a:pPr>
            <a:r>
              <a:rPr lang="en-AU" sz="3800" dirty="0"/>
              <a:t>Irreplaceability</a:t>
            </a:r>
          </a:p>
          <a:p>
            <a:endParaRPr lang="en-AU" sz="3800" dirty="0"/>
          </a:p>
        </p:txBody>
      </p:sp>
      <p:sp>
        <p:nvSpPr>
          <p:cNvPr id="34" name="TextBox 33">
            <a:extLst>
              <a:ext uri="{FF2B5EF4-FFF2-40B4-BE49-F238E27FC236}">
                <a16:creationId xmlns:a16="http://schemas.microsoft.com/office/drawing/2014/main" id="{B3326D50-DF64-465A-855E-0105F634D2D9}"/>
              </a:ext>
            </a:extLst>
          </p:cNvPr>
          <p:cNvSpPr txBox="1"/>
          <p:nvPr/>
        </p:nvSpPr>
        <p:spPr>
          <a:xfrm>
            <a:off x="199543" y="1889794"/>
            <a:ext cx="4572000" cy="2092881"/>
          </a:xfrm>
          <a:prstGeom prst="rect">
            <a:avLst/>
          </a:prstGeom>
          <a:noFill/>
        </p:spPr>
        <p:txBody>
          <a:bodyPr wrap="square">
            <a:spAutoFit/>
          </a:bodyPr>
          <a:lstStyle/>
          <a:p>
            <a:r>
              <a:rPr lang="en-AU" sz="2600" dirty="0"/>
              <a:t>“[…] continuum of values between 0 and 1, where sites with values of 1 are essential for achieving one or more targets and are therefore irreplaceable.”</a:t>
            </a:r>
          </a:p>
        </p:txBody>
      </p:sp>
      <p:sp>
        <p:nvSpPr>
          <p:cNvPr id="35" name="TextBox 34">
            <a:extLst>
              <a:ext uri="{FF2B5EF4-FFF2-40B4-BE49-F238E27FC236}">
                <a16:creationId xmlns:a16="http://schemas.microsoft.com/office/drawing/2014/main" id="{2FC3AC62-3D19-421B-BBD1-A11388BE6B5C}"/>
              </a:ext>
            </a:extLst>
          </p:cNvPr>
          <p:cNvSpPr txBox="1"/>
          <p:nvPr/>
        </p:nvSpPr>
        <p:spPr>
          <a:xfrm>
            <a:off x="1701210" y="4670582"/>
            <a:ext cx="7505700" cy="369332"/>
          </a:xfrm>
          <a:prstGeom prst="rect">
            <a:avLst/>
          </a:prstGeom>
          <a:noFill/>
        </p:spPr>
        <p:txBody>
          <a:bodyPr wrap="square" rtlCol="0">
            <a:spAutoFit/>
          </a:bodyPr>
          <a:lstStyle/>
          <a:p>
            <a:r>
              <a:rPr lang="en-AU" dirty="0" err="1"/>
              <a:t>Carwardine</a:t>
            </a:r>
            <a:r>
              <a:rPr lang="en-AU" dirty="0"/>
              <a:t> </a:t>
            </a:r>
            <a:r>
              <a:rPr lang="en-AU" dirty="0" err="1"/>
              <a:t>etl</a:t>
            </a:r>
            <a:r>
              <a:rPr lang="en-AU" dirty="0"/>
              <a:t> al. (2007) </a:t>
            </a:r>
            <a:r>
              <a:rPr lang="en-AU" dirty="0" err="1"/>
              <a:t>Biodivers</a:t>
            </a:r>
            <a:r>
              <a:rPr lang="en-AU" dirty="0"/>
              <a:t> </a:t>
            </a:r>
            <a:r>
              <a:rPr lang="en-AU" dirty="0" err="1"/>
              <a:t>Conserv</a:t>
            </a:r>
            <a:r>
              <a:rPr lang="en-AU" dirty="0"/>
              <a:t>, DOI:10.1007/s10531-006-9055-4</a:t>
            </a:r>
          </a:p>
        </p:txBody>
      </p:sp>
      <p:sp>
        <p:nvSpPr>
          <p:cNvPr id="40" name="Title 1">
            <a:extLst>
              <a:ext uri="{FF2B5EF4-FFF2-40B4-BE49-F238E27FC236}">
                <a16:creationId xmlns:a16="http://schemas.microsoft.com/office/drawing/2014/main" id="{C4689D8C-113A-42CC-855F-8ACDBC8965F0}"/>
              </a:ext>
            </a:extLst>
          </p:cNvPr>
          <p:cNvSpPr txBox="1">
            <a:spLocks/>
          </p:cNvSpPr>
          <p:nvPr/>
        </p:nvSpPr>
        <p:spPr>
          <a:xfrm>
            <a:off x="457200" y="106541"/>
            <a:ext cx="8229600" cy="85725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a:t>But what are the top priorities?</a:t>
            </a:r>
            <a:endParaRPr lang="en-AU" dirty="0"/>
          </a:p>
        </p:txBody>
      </p:sp>
      <p:grpSp>
        <p:nvGrpSpPr>
          <p:cNvPr id="75" name="Group 74">
            <a:extLst>
              <a:ext uri="{FF2B5EF4-FFF2-40B4-BE49-F238E27FC236}">
                <a16:creationId xmlns:a16="http://schemas.microsoft.com/office/drawing/2014/main" id="{FDAA86BC-794C-4266-8DE3-D0AC58431C54}"/>
              </a:ext>
            </a:extLst>
          </p:cNvPr>
          <p:cNvGrpSpPr/>
          <p:nvPr/>
        </p:nvGrpSpPr>
        <p:grpSpPr>
          <a:xfrm>
            <a:off x="5303520" y="1527540"/>
            <a:ext cx="3689940" cy="2947710"/>
            <a:chOff x="5303520" y="1527540"/>
            <a:chExt cx="3689940" cy="2947710"/>
          </a:xfrm>
        </p:grpSpPr>
        <p:grpSp>
          <p:nvGrpSpPr>
            <p:cNvPr id="41" name="Group 40">
              <a:extLst>
                <a:ext uri="{FF2B5EF4-FFF2-40B4-BE49-F238E27FC236}">
                  <a16:creationId xmlns:a16="http://schemas.microsoft.com/office/drawing/2014/main" id="{A99A6B1A-9871-45FD-A3A6-78F982E1570D}"/>
                </a:ext>
              </a:extLst>
            </p:cNvPr>
            <p:cNvGrpSpPr/>
            <p:nvPr/>
          </p:nvGrpSpPr>
          <p:grpSpPr>
            <a:xfrm>
              <a:off x="5303520" y="1527540"/>
              <a:ext cx="3689940" cy="2947710"/>
              <a:chOff x="5303520" y="1527540"/>
              <a:chExt cx="3689940" cy="2947710"/>
            </a:xfrm>
          </p:grpSpPr>
          <p:grpSp>
            <p:nvGrpSpPr>
              <p:cNvPr id="42" name="Group 41">
                <a:extLst>
                  <a:ext uri="{FF2B5EF4-FFF2-40B4-BE49-F238E27FC236}">
                    <a16:creationId xmlns:a16="http://schemas.microsoft.com/office/drawing/2014/main" id="{2CE04A40-D241-4927-9750-A0898B3CC1F4}"/>
                  </a:ext>
                </a:extLst>
              </p:cNvPr>
              <p:cNvGrpSpPr/>
              <p:nvPr/>
            </p:nvGrpSpPr>
            <p:grpSpPr>
              <a:xfrm>
                <a:off x="5303520" y="1527540"/>
                <a:ext cx="3689940" cy="2947710"/>
                <a:chOff x="4209306" y="1245600"/>
                <a:chExt cx="4380294" cy="3499200"/>
              </a:xfrm>
            </p:grpSpPr>
            <p:sp>
              <p:nvSpPr>
                <p:cNvPr id="45" name="Rectangle 44">
                  <a:extLst>
                    <a:ext uri="{FF2B5EF4-FFF2-40B4-BE49-F238E27FC236}">
                      <a16:creationId xmlns:a16="http://schemas.microsoft.com/office/drawing/2014/main" id="{1F763474-DCD4-408E-A0EE-329657FDF2F9}"/>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Oval 45">
                  <a:extLst>
                    <a:ext uri="{FF2B5EF4-FFF2-40B4-BE49-F238E27FC236}">
                      <a16:creationId xmlns:a16="http://schemas.microsoft.com/office/drawing/2014/main" id="{0B5F6FDD-E7C6-4CA5-A3E8-74BC44728B63}"/>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47" name="Picture 46">
                  <a:extLst>
                    <a:ext uri="{FF2B5EF4-FFF2-40B4-BE49-F238E27FC236}">
                      <a16:creationId xmlns:a16="http://schemas.microsoft.com/office/drawing/2014/main" id="{B633E91A-A8B5-4968-BE7B-792A1EF93B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48" name="Group 47">
                  <a:extLst>
                    <a:ext uri="{FF2B5EF4-FFF2-40B4-BE49-F238E27FC236}">
                      <a16:creationId xmlns:a16="http://schemas.microsoft.com/office/drawing/2014/main" id="{D82CA7C8-2CE8-4724-87C4-EE366DBD844E}"/>
                    </a:ext>
                  </a:extLst>
                </p:cNvPr>
                <p:cNvGrpSpPr/>
                <p:nvPr/>
              </p:nvGrpSpPr>
              <p:grpSpPr>
                <a:xfrm>
                  <a:off x="6257784" y="3791251"/>
                  <a:ext cx="785385" cy="659723"/>
                  <a:chOff x="6919200" y="3362400"/>
                  <a:chExt cx="785385" cy="659723"/>
                </a:xfrm>
              </p:grpSpPr>
              <p:sp>
                <p:nvSpPr>
                  <p:cNvPr id="70" name="Oval 69">
                    <a:extLst>
                      <a:ext uri="{FF2B5EF4-FFF2-40B4-BE49-F238E27FC236}">
                        <a16:creationId xmlns:a16="http://schemas.microsoft.com/office/drawing/2014/main" id="{31E276C5-8165-4003-808A-111130E27427}"/>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 name="Picture 70">
                    <a:extLst>
                      <a:ext uri="{FF2B5EF4-FFF2-40B4-BE49-F238E27FC236}">
                        <a16:creationId xmlns:a16="http://schemas.microsoft.com/office/drawing/2014/main" id="{1B5FA82A-F13C-4AD1-ABB4-CB3EB79BE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49" name="Oval 48">
                  <a:extLst>
                    <a:ext uri="{FF2B5EF4-FFF2-40B4-BE49-F238E27FC236}">
                      <a16:creationId xmlns:a16="http://schemas.microsoft.com/office/drawing/2014/main" id="{0FBDD962-CE33-47E0-9D95-C8E354157EDA}"/>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50" name="Picture 49">
                  <a:extLst>
                    <a:ext uri="{FF2B5EF4-FFF2-40B4-BE49-F238E27FC236}">
                      <a16:creationId xmlns:a16="http://schemas.microsoft.com/office/drawing/2014/main" id="{BBA9BFBE-F0D1-4D50-BCD4-805ABCC64E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51" name="Oval 50">
                  <a:extLst>
                    <a:ext uri="{FF2B5EF4-FFF2-40B4-BE49-F238E27FC236}">
                      <a16:creationId xmlns:a16="http://schemas.microsoft.com/office/drawing/2014/main" id="{822EC0D9-A281-4CDB-BEB1-947499F49DBC}"/>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52" name="Picture 51">
                  <a:extLst>
                    <a:ext uri="{FF2B5EF4-FFF2-40B4-BE49-F238E27FC236}">
                      <a16:creationId xmlns:a16="http://schemas.microsoft.com/office/drawing/2014/main" id="{CD6CF306-7669-42C8-A479-28CA61F55BC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68" name="Oval 67">
                  <a:extLst>
                    <a:ext uri="{FF2B5EF4-FFF2-40B4-BE49-F238E27FC236}">
                      <a16:creationId xmlns:a16="http://schemas.microsoft.com/office/drawing/2014/main" id="{0CD5C603-5358-460B-A1EE-D4BB0C4E600E}"/>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l 65">
                  <a:extLst>
                    <a:ext uri="{FF2B5EF4-FFF2-40B4-BE49-F238E27FC236}">
                      <a16:creationId xmlns:a16="http://schemas.microsoft.com/office/drawing/2014/main" id="{0D613F85-F77F-4AB5-AB34-6581A23BEEDE}"/>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5" name="Group 54">
                  <a:extLst>
                    <a:ext uri="{FF2B5EF4-FFF2-40B4-BE49-F238E27FC236}">
                      <a16:creationId xmlns:a16="http://schemas.microsoft.com/office/drawing/2014/main" id="{FF79A6DA-D968-4761-A760-ABEB325F8285}"/>
                    </a:ext>
                  </a:extLst>
                </p:cNvPr>
                <p:cNvGrpSpPr/>
                <p:nvPr/>
              </p:nvGrpSpPr>
              <p:grpSpPr>
                <a:xfrm>
                  <a:off x="6595012" y="2995200"/>
                  <a:ext cx="714664" cy="600318"/>
                  <a:chOff x="7579737" y="2919013"/>
                  <a:chExt cx="714664" cy="600318"/>
                </a:xfrm>
              </p:grpSpPr>
              <p:sp>
                <p:nvSpPr>
                  <p:cNvPr id="64" name="Oval 63">
                    <a:extLst>
                      <a:ext uri="{FF2B5EF4-FFF2-40B4-BE49-F238E27FC236}">
                        <a16:creationId xmlns:a16="http://schemas.microsoft.com/office/drawing/2014/main" id="{E791303D-D8DC-45F9-803F-22D744AD53D8}"/>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5" name="Picture 64">
                    <a:extLst>
                      <a:ext uri="{FF2B5EF4-FFF2-40B4-BE49-F238E27FC236}">
                        <a16:creationId xmlns:a16="http://schemas.microsoft.com/office/drawing/2014/main" id="{C690E3E8-DEEC-4FBE-BA09-6CD2E078C9A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62" name="Oval 61">
                  <a:extLst>
                    <a:ext uri="{FF2B5EF4-FFF2-40B4-BE49-F238E27FC236}">
                      <a16:creationId xmlns:a16="http://schemas.microsoft.com/office/drawing/2014/main" id="{E20ED220-7C34-4E2A-9975-502ADD4BA75D}"/>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7" name="Group 56">
                  <a:extLst>
                    <a:ext uri="{FF2B5EF4-FFF2-40B4-BE49-F238E27FC236}">
                      <a16:creationId xmlns:a16="http://schemas.microsoft.com/office/drawing/2014/main" id="{7D99D2DF-59FC-4E3D-B52A-CD25757C1E30}"/>
                    </a:ext>
                  </a:extLst>
                </p:cNvPr>
                <p:cNvGrpSpPr/>
                <p:nvPr/>
              </p:nvGrpSpPr>
              <p:grpSpPr>
                <a:xfrm>
                  <a:off x="5046843" y="2402034"/>
                  <a:ext cx="1222464" cy="1026871"/>
                  <a:chOff x="5046843" y="2402034"/>
                  <a:chExt cx="1222464" cy="1026871"/>
                </a:xfrm>
              </p:grpSpPr>
              <p:sp>
                <p:nvSpPr>
                  <p:cNvPr id="59" name="Oval 58">
                    <a:extLst>
                      <a:ext uri="{FF2B5EF4-FFF2-40B4-BE49-F238E27FC236}">
                        <a16:creationId xmlns:a16="http://schemas.microsoft.com/office/drawing/2014/main" id="{0317FD2F-1D93-4FF4-BD18-7F3F718FFEB5}"/>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0" name="Picture 59">
                    <a:extLst>
                      <a:ext uri="{FF2B5EF4-FFF2-40B4-BE49-F238E27FC236}">
                        <a16:creationId xmlns:a16="http://schemas.microsoft.com/office/drawing/2014/main" id="{A1370814-C188-4343-A357-9E8184EF1C2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61" name="Picture 60">
                    <a:extLst>
                      <a:ext uri="{FF2B5EF4-FFF2-40B4-BE49-F238E27FC236}">
                        <a16:creationId xmlns:a16="http://schemas.microsoft.com/office/drawing/2014/main" id="{489729D1-DC47-4312-8398-2284E98CF2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58" name="Picture 57">
                  <a:extLst>
                    <a:ext uri="{FF2B5EF4-FFF2-40B4-BE49-F238E27FC236}">
                      <a16:creationId xmlns:a16="http://schemas.microsoft.com/office/drawing/2014/main" id="{0AC593C5-D0A0-4254-865B-40DE702F65A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43" name="Picture 42">
                <a:extLst>
                  <a:ext uri="{FF2B5EF4-FFF2-40B4-BE49-F238E27FC236}">
                    <a16:creationId xmlns:a16="http://schemas.microsoft.com/office/drawing/2014/main" id="{F754E421-186C-4487-A6BC-6775810B28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44" name="Picture 43">
                <a:extLst>
                  <a:ext uri="{FF2B5EF4-FFF2-40B4-BE49-F238E27FC236}">
                    <a16:creationId xmlns:a16="http://schemas.microsoft.com/office/drawing/2014/main" id="{44DB68DA-76C3-49FD-A6D5-0FACB6CF3AC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72" name="Picture 71">
              <a:extLst>
                <a:ext uri="{FF2B5EF4-FFF2-40B4-BE49-F238E27FC236}">
                  <a16:creationId xmlns:a16="http://schemas.microsoft.com/office/drawing/2014/main" id="{704D6E5F-1568-4200-A6A6-AAE47F1955E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73" name="Picture 72">
              <a:extLst>
                <a:ext uri="{FF2B5EF4-FFF2-40B4-BE49-F238E27FC236}">
                  <a16:creationId xmlns:a16="http://schemas.microsoft.com/office/drawing/2014/main" id="{89FBA8D5-269D-40A0-9F0D-B2AC3A22F7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74" name="Picture 73">
              <a:extLst>
                <a:ext uri="{FF2B5EF4-FFF2-40B4-BE49-F238E27FC236}">
                  <a16:creationId xmlns:a16="http://schemas.microsoft.com/office/drawing/2014/main" id="{FF8A0734-1A01-4675-91C2-763BD80A0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76" name="Star: 5 Points 75">
            <a:extLst>
              <a:ext uri="{FF2B5EF4-FFF2-40B4-BE49-F238E27FC236}">
                <a16:creationId xmlns:a16="http://schemas.microsoft.com/office/drawing/2014/main" id="{3A40ED17-D7AF-48AA-B9E6-4DBBEAFAF7D8}"/>
              </a:ext>
            </a:extLst>
          </p:cNvPr>
          <p:cNvSpPr/>
          <p:nvPr/>
        </p:nvSpPr>
        <p:spPr>
          <a:xfrm>
            <a:off x="5297754" y="3248796"/>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147336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59"/>
          <p:cNvCxnSpPr/>
          <p:nvPr/>
        </p:nvCxnSpPr>
        <p:spPr>
          <a:xfrm>
            <a:off x="1514986" y="1251029"/>
            <a:ext cx="0" cy="261843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1514986" y="3859755"/>
            <a:ext cx="4612214" cy="1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49" name="TextBox 2048"/>
          <p:cNvSpPr txBox="1"/>
          <p:nvPr/>
        </p:nvSpPr>
        <p:spPr>
          <a:xfrm>
            <a:off x="1997367" y="3965810"/>
            <a:ext cx="1018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2000</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68" name="TextBox 67"/>
          <p:cNvSpPr txBox="1"/>
          <p:nvPr/>
        </p:nvSpPr>
        <p:spPr>
          <a:xfrm>
            <a:off x="5543359" y="3965810"/>
            <a:ext cx="128535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Future</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052" name="Straight Connector 2051"/>
          <p:cNvCxnSpPr/>
          <p:nvPr/>
        </p:nvCxnSpPr>
        <p:spPr>
          <a:xfrm>
            <a:off x="2541944" y="3861135"/>
            <a:ext cx="0" cy="18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052472" y="3859756"/>
            <a:ext cx="0" cy="18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550267" y="2298638"/>
            <a:ext cx="188218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smtClean="0">
                <a:ln>
                  <a:noFill/>
                </a:ln>
                <a:solidFill>
                  <a:prstClr val="white"/>
                </a:solidFill>
                <a:effectLst/>
                <a:uLnTx/>
                <a:uFillTx/>
                <a:latin typeface="Calibri"/>
                <a:ea typeface="+mn-ea"/>
                <a:cs typeface="+mn-cs"/>
              </a:rPr>
              <a:t>Biodiversity</a:t>
            </a:r>
            <a:endParaRPr kumimoji="0" lang="en-AU" sz="2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ight Arrow 18"/>
          <p:cNvSpPr/>
          <p:nvPr/>
        </p:nvSpPr>
        <p:spPr>
          <a:xfrm rot="16200000">
            <a:off x="446222" y="1529909"/>
            <a:ext cx="1109187" cy="551427"/>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ight Arrow 31"/>
          <p:cNvSpPr/>
          <p:nvPr/>
        </p:nvSpPr>
        <p:spPr>
          <a:xfrm rot="5400000">
            <a:off x="405111" y="2988338"/>
            <a:ext cx="1191407" cy="551427"/>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Freeform 33"/>
          <p:cNvSpPr/>
          <p:nvPr/>
        </p:nvSpPr>
        <p:spPr>
          <a:xfrm>
            <a:off x="2971687" y="1682613"/>
            <a:ext cx="3155514" cy="898539"/>
          </a:xfrm>
          <a:custGeom>
            <a:avLst/>
            <a:gdLst>
              <a:gd name="connsiteX0" fmla="*/ 0 w 3692324"/>
              <a:gd name="connsiteY0" fmla="*/ 1064871 h 1064871"/>
              <a:gd name="connsiteX1" fmla="*/ 1620456 w 3692324"/>
              <a:gd name="connsiteY1" fmla="*/ 729205 h 1064871"/>
              <a:gd name="connsiteX2" fmla="*/ 2384385 w 3692324"/>
              <a:gd name="connsiteY2" fmla="*/ 300942 h 1064871"/>
              <a:gd name="connsiteX3" fmla="*/ 3692324 w 3692324"/>
              <a:gd name="connsiteY3" fmla="*/ 0 h 1064871"/>
            </a:gdLst>
            <a:ahLst/>
            <a:cxnLst>
              <a:cxn ang="0">
                <a:pos x="connsiteX0" y="connsiteY0"/>
              </a:cxn>
              <a:cxn ang="0">
                <a:pos x="connsiteX1" y="connsiteY1"/>
              </a:cxn>
              <a:cxn ang="0">
                <a:pos x="connsiteX2" y="connsiteY2"/>
              </a:cxn>
              <a:cxn ang="0">
                <a:pos x="connsiteX3" y="connsiteY3"/>
              </a:cxn>
            </a:cxnLst>
            <a:rect l="l" t="t" r="r" b="b"/>
            <a:pathLst>
              <a:path w="3692324" h="1064871">
                <a:moveTo>
                  <a:pt x="0" y="1064871"/>
                </a:moveTo>
                <a:cubicBezTo>
                  <a:pt x="611529" y="960698"/>
                  <a:pt x="1223059" y="856526"/>
                  <a:pt x="1620456" y="729205"/>
                </a:cubicBezTo>
                <a:cubicBezTo>
                  <a:pt x="2017853" y="601884"/>
                  <a:pt x="2039074" y="422476"/>
                  <a:pt x="2384385" y="300942"/>
                </a:cubicBezTo>
                <a:cubicBezTo>
                  <a:pt x="2729696" y="179408"/>
                  <a:pt x="3211010" y="89704"/>
                  <a:pt x="3692324" y="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9" name="Group 8"/>
          <p:cNvGrpSpPr/>
          <p:nvPr/>
        </p:nvGrpSpPr>
        <p:grpSpPr>
          <a:xfrm>
            <a:off x="5703990" y="1215803"/>
            <a:ext cx="3162919" cy="2636632"/>
            <a:chOff x="5703990" y="1215803"/>
            <a:chExt cx="2879999" cy="2636632"/>
          </a:xfrm>
        </p:grpSpPr>
        <p:sp>
          <p:nvSpPr>
            <p:cNvPr id="37" name="TextBox 36"/>
            <p:cNvSpPr txBox="1"/>
            <p:nvPr/>
          </p:nvSpPr>
          <p:spPr>
            <a:xfrm>
              <a:off x="7139271" y="3267660"/>
              <a:ext cx="184731"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TextBox 48"/>
            <p:cNvSpPr txBox="1"/>
            <p:nvPr/>
          </p:nvSpPr>
          <p:spPr>
            <a:xfrm>
              <a:off x="5703990" y="1215803"/>
              <a:ext cx="2879999"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How do we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bend the curve ?</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5" name="TextBox 4"/>
          <p:cNvSpPr txBox="1"/>
          <p:nvPr/>
        </p:nvSpPr>
        <p:spPr>
          <a:xfrm>
            <a:off x="2409769" y="662804"/>
            <a:ext cx="108145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smtClean="0">
                <a:ln>
                  <a:noFill/>
                </a:ln>
                <a:solidFill>
                  <a:prstClr val="white"/>
                </a:solidFill>
                <a:effectLst/>
                <a:uLnTx/>
                <a:uFillTx/>
                <a:latin typeface="Calibri"/>
                <a:ea typeface="+mn-ea"/>
                <a:cs typeface="+mn-cs"/>
              </a:rPr>
              <a:t>Now</a:t>
            </a:r>
            <a:endParaRPr kumimoji="0" lang="en-AU"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2" name="Up Arrow 1"/>
          <p:cNvSpPr/>
          <p:nvPr/>
        </p:nvSpPr>
        <p:spPr>
          <a:xfrm>
            <a:off x="5200605" y="2017449"/>
            <a:ext cx="698400" cy="1223318"/>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p:cNvSpPr txBox="1"/>
          <p:nvPr/>
        </p:nvSpPr>
        <p:spPr>
          <a:xfrm>
            <a:off x="6253230" y="3267660"/>
            <a:ext cx="195681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1" u="none" strike="noStrike" kern="1200" cap="none" spc="0" normalizeH="0" baseline="0" noProof="0" dirty="0" smtClean="0">
                <a:ln>
                  <a:noFill/>
                </a:ln>
                <a:solidFill>
                  <a:prstClr val="white"/>
                </a:solidFill>
                <a:effectLst/>
                <a:uLnTx/>
                <a:uFillTx/>
                <a:latin typeface="Calibri"/>
                <a:ea typeface="+mn-ea"/>
                <a:cs typeface="+mn-cs"/>
              </a:rPr>
              <a:t>Status quo</a:t>
            </a:r>
            <a:endParaRPr kumimoji="0" lang="en-AU" sz="3200" b="0" i="1" u="none" strike="noStrike" kern="1200" cap="none" spc="0" normalizeH="0" baseline="0" noProof="0" dirty="0">
              <a:ln>
                <a:noFill/>
              </a:ln>
              <a:solidFill>
                <a:prstClr val="white"/>
              </a:solidFill>
              <a:effectLst/>
              <a:uLnTx/>
              <a:uFillTx/>
              <a:latin typeface="Calibri"/>
              <a:ea typeface="+mn-ea"/>
              <a:cs typeface="+mn-cs"/>
            </a:endParaRPr>
          </a:p>
        </p:txBody>
      </p:sp>
      <p:sp>
        <p:nvSpPr>
          <p:cNvPr id="21" name="Freeform 20"/>
          <p:cNvSpPr/>
          <p:nvPr/>
        </p:nvSpPr>
        <p:spPr>
          <a:xfrm>
            <a:off x="2971687" y="2581153"/>
            <a:ext cx="3131980" cy="1013467"/>
          </a:xfrm>
          <a:custGeom>
            <a:avLst/>
            <a:gdLst>
              <a:gd name="connsiteX0" fmla="*/ 0 w 3599727"/>
              <a:gd name="connsiteY0" fmla="*/ 0 h 1099595"/>
              <a:gd name="connsiteX1" fmla="*/ 1921398 w 3599727"/>
              <a:gd name="connsiteY1" fmla="*/ 879676 h 1099595"/>
              <a:gd name="connsiteX2" fmla="*/ 3599727 w 3599727"/>
              <a:gd name="connsiteY2" fmla="*/ 1099595 h 1099595"/>
            </a:gdLst>
            <a:ahLst/>
            <a:cxnLst>
              <a:cxn ang="0">
                <a:pos x="connsiteX0" y="connsiteY0"/>
              </a:cxn>
              <a:cxn ang="0">
                <a:pos x="connsiteX1" y="connsiteY1"/>
              </a:cxn>
              <a:cxn ang="0">
                <a:pos x="connsiteX2" y="connsiteY2"/>
              </a:cxn>
            </a:cxnLst>
            <a:rect l="l" t="t" r="r" b="b"/>
            <a:pathLst>
              <a:path w="3599727" h="1099595">
                <a:moveTo>
                  <a:pt x="0" y="0"/>
                </a:moveTo>
                <a:cubicBezTo>
                  <a:pt x="660722" y="348205"/>
                  <a:pt x="1321444" y="696410"/>
                  <a:pt x="1921398" y="879676"/>
                </a:cubicBezTo>
                <a:cubicBezTo>
                  <a:pt x="2521353" y="1062942"/>
                  <a:pt x="3060540" y="1081268"/>
                  <a:pt x="3599727" y="1099595"/>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Freeform 22"/>
          <p:cNvSpPr/>
          <p:nvPr/>
        </p:nvSpPr>
        <p:spPr>
          <a:xfrm>
            <a:off x="1663748" y="1805649"/>
            <a:ext cx="1307940" cy="775503"/>
          </a:xfrm>
          <a:custGeom>
            <a:avLst/>
            <a:gdLst>
              <a:gd name="connsiteX0" fmla="*/ 0 w 1365813"/>
              <a:gd name="connsiteY0" fmla="*/ 0 h 787079"/>
              <a:gd name="connsiteX1" fmla="*/ 370390 w 1365813"/>
              <a:gd name="connsiteY1" fmla="*/ 277793 h 787079"/>
              <a:gd name="connsiteX2" fmla="*/ 775504 w 1365813"/>
              <a:gd name="connsiteY2" fmla="*/ 544010 h 787079"/>
              <a:gd name="connsiteX3" fmla="*/ 1365813 w 1365813"/>
              <a:gd name="connsiteY3" fmla="*/ 787079 h 787079"/>
            </a:gdLst>
            <a:ahLst/>
            <a:cxnLst>
              <a:cxn ang="0">
                <a:pos x="connsiteX0" y="connsiteY0"/>
              </a:cxn>
              <a:cxn ang="0">
                <a:pos x="connsiteX1" y="connsiteY1"/>
              </a:cxn>
              <a:cxn ang="0">
                <a:pos x="connsiteX2" y="connsiteY2"/>
              </a:cxn>
              <a:cxn ang="0">
                <a:pos x="connsiteX3" y="connsiteY3"/>
              </a:cxn>
            </a:cxnLst>
            <a:rect l="l" t="t" r="r" b="b"/>
            <a:pathLst>
              <a:path w="1365813" h="787079">
                <a:moveTo>
                  <a:pt x="0" y="0"/>
                </a:moveTo>
                <a:cubicBezTo>
                  <a:pt x="120569" y="93562"/>
                  <a:pt x="241139" y="187125"/>
                  <a:pt x="370390" y="277793"/>
                </a:cubicBezTo>
                <a:cubicBezTo>
                  <a:pt x="499641" y="368461"/>
                  <a:pt x="609600" y="459129"/>
                  <a:pt x="775504" y="544010"/>
                </a:cubicBezTo>
                <a:cubicBezTo>
                  <a:pt x="941408" y="628891"/>
                  <a:pt x="1153610" y="707985"/>
                  <a:pt x="1365813" y="787079"/>
                </a:cubicBezTo>
              </a:path>
            </a:pathLst>
          </a:custGeom>
          <a:no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048" name="Straight Connector 2047"/>
          <p:cNvCxnSpPr/>
          <p:nvPr/>
        </p:nvCxnSpPr>
        <p:spPr>
          <a:xfrm>
            <a:off x="2950495" y="1251029"/>
            <a:ext cx="37339" cy="2618439"/>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6164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F3ABCCC3-A7B8-485D-80F3-0FE4F67A3BA6}"/>
              </a:ext>
            </a:extLst>
          </p:cNvPr>
          <p:cNvGrpSpPr/>
          <p:nvPr/>
        </p:nvGrpSpPr>
        <p:grpSpPr>
          <a:xfrm>
            <a:off x="5303520" y="1527540"/>
            <a:ext cx="3689940" cy="2947710"/>
            <a:chOff x="5303520" y="1527540"/>
            <a:chExt cx="3689940" cy="2947710"/>
          </a:xfrm>
        </p:grpSpPr>
        <p:grpSp>
          <p:nvGrpSpPr>
            <p:cNvPr id="95" name="Group 94">
              <a:extLst>
                <a:ext uri="{FF2B5EF4-FFF2-40B4-BE49-F238E27FC236}">
                  <a16:creationId xmlns:a16="http://schemas.microsoft.com/office/drawing/2014/main" id="{29698CAD-4054-42AC-A76D-EA54458551C5}"/>
                </a:ext>
              </a:extLst>
            </p:cNvPr>
            <p:cNvGrpSpPr/>
            <p:nvPr/>
          </p:nvGrpSpPr>
          <p:grpSpPr>
            <a:xfrm>
              <a:off x="5303520" y="1527540"/>
              <a:ext cx="3689940" cy="2947710"/>
              <a:chOff x="5303520" y="1527540"/>
              <a:chExt cx="3689940" cy="2947710"/>
            </a:xfrm>
          </p:grpSpPr>
          <p:grpSp>
            <p:nvGrpSpPr>
              <p:cNvPr id="99" name="Group 98">
                <a:extLst>
                  <a:ext uri="{FF2B5EF4-FFF2-40B4-BE49-F238E27FC236}">
                    <a16:creationId xmlns:a16="http://schemas.microsoft.com/office/drawing/2014/main" id="{AB896186-DD59-403F-AF97-FCA1EECA9B71}"/>
                  </a:ext>
                </a:extLst>
              </p:cNvPr>
              <p:cNvGrpSpPr/>
              <p:nvPr/>
            </p:nvGrpSpPr>
            <p:grpSpPr>
              <a:xfrm>
                <a:off x="5303520" y="1527540"/>
                <a:ext cx="3689940" cy="2947710"/>
                <a:chOff x="4209306" y="1245600"/>
                <a:chExt cx="4380294" cy="3499200"/>
              </a:xfrm>
            </p:grpSpPr>
            <p:sp>
              <p:nvSpPr>
                <p:cNvPr id="102" name="Rectangle 101">
                  <a:extLst>
                    <a:ext uri="{FF2B5EF4-FFF2-40B4-BE49-F238E27FC236}">
                      <a16:creationId xmlns:a16="http://schemas.microsoft.com/office/drawing/2014/main" id="{51997C68-4422-4B8E-B8FF-424045537A05}"/>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Oval 102">
                  <a:extLst>
                    <a:ext uri="{FF2B5EF4-FFF2-40B4-BE49-F238E27FC236}">
                      <a16:creationId xmlns:a16="http://schemas.microsoft.com/office/drawing/2014/main" id="{6C0AE334-0547-41C4-9EFB-7487C87F2885}"/>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69923BCF-D827-4986-AC03-46CEDB5822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5" name="Group 104">
                  <a:extLst>
                    <a:ext uri="{FF2B5EF4-FFF2-40B4-BE49-F238E27FC236}">
                      <a16:creationId xmlns:a16="http://schemas.microsoft.com/office/drawing/2014/main" id="{2B502710-7256-4185-8FEA-92B8EF23BBE1}"/>
                    </a:ext>
                  </a:extLst>
                </p:cNvPr>
                <p:cNvGrpSpPr/>
                <p:nvPr/>
              </p:nvGrpSpPr>
              <p:grpSpPr>
                <a:xfrm>
                  <a:off x="6257784" y="3791251"/>
                  <a:ext cx="785385" cy="659723"/>
                  <a:chOff x="6919200" y="3362400"/>
                  <a:chExt cx="785385" cy="659723"/>
                </a:xfrm>
              </p:grpSpPr>
              <p:sp>
                <p:nvSpPr>
                  <p:cNvPr id="121" name="Oval 120">
                    <a:extLst>
                      <a:ext uri="{FF2B5EF4-FFF2-40B4-BE49-F238E27FC236}">
                        <a16:creationId xmlns:a16="http://schemas.microsoft.com/office/drawing/2014/main" id="{7D233657-71E5-4B07-AC55-2AE748588146}"/>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2" name="Picture 121">
                    <a:extLst>
                      <a:ext uri="{FF2B5EF4-FFF2-40B4-BE49-F238E27FC236}">
                        <a16:creationId xmlns:a16="http://schemas.microsoft.com/office/drawing/2014/main" id="{D81F4E01-24D9-4C37-9A03-A44DC763EC3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6" name="Oval 105">
                  <a:extLst>
                    <a:ext uri="{FF2B5EF4-FFF2-40B4-BE49-F238E27FC236}">
                      <a16:creationId xmlns:a16="http://schemas.microsoft.com/office/drawing/2014/main" id="{88C5BD24-8188-499B-8457-D7057D849008}"/>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69A3B575-9745-4C5D-8D4F-52EF7E3EF3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8" name="Oval 107">
                  <a:extLst>
                    <a:ext uri="{FF2B5EF4-FFF2-40B4-BE49-F238E27FC236}">
                      <a16:creationId xmlns:a16="http://schemas.microsoft.com/office/drawing/2014/main" id="{DBA3863E-0AB5-47DF-8AA7-83D0A1B8E875}"/>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9" name="Picture 108">
                  <a:extLst>
                    <a:ext uri="{FF2B5EF4-FFF2-40B4-BE49-F238E27FC236}">
                      <a16:creationId xmlns:a16="http://schemas.microsoft.com/office/drawing/2014/main" id="{B7D0C4F8-55D5-4094-ACD8-C4CA8F0B577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10" name="Oval 109">
                  <a:extLst>
                    <a:ext uri="{FF2B5EF4-FFF2-40B4-BE49-F238E27FC236}">
                      <a16:creationId xmlns:a16="http://schemas.microsoft.com/office/drawing/2014/main" id="{805B375A-CA95-4054-B6D6-9D5B836663AB}"/>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Oval 110">
                  <a:extLst>
                    <a:ext uri="{FF2B5EF4-FFF2-40B4-BE49-F238E27FC236}">
                      <a16:creationId xmlns:a16="http://schemas.microsoft.com/office/drawing/2014/main" id="{C1A833F4-6758-445A-8623-65D0A0CA5855}"/>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2" name="Group 111">
                  <a:extLst>
                    <a:ext uri="{FF2B5EF4-FFF2-40B4-BE49-F238E27FC236}">
                      <a16:creationId xmlns:a16="http://schemas.microsoft.com/office/drawing/2014/main" id="{0A491B16-D4EB-45ED-BE85-854DF409D588}"/>
                    </a:ext>
                  </a:extLst>
                </p:cNvPr>
                <p:cNvGrpSpPr/>
                <p:nvPr/>
              </p:nvGrpSpPr>
              <p:grpSpPr>
                <a:xfrm>
                  <a:off x="6595012" y="2995200"/>
                  <a:ext cx="714664" cy="600318"/>
                  <a:chOff x="7579737" y="2919013"/>
                  <a:chExt cx="714664" cy="600318"/>
                </a:xfrm>
              </p:grpSpPr>
              <p:sp>
                <p:nvSpPr>
                  <p:cNvPr id="119" name="Oval 118">
                    <a:extLst>
                      <a:ext uri="{FF2B5EF4-FFF2-40B4-BE49-F238E27FC236}">
                        <a16:creationId xmlns:a16="http://schemas.microsoft.com/office/drawing/2014/main" id="{B5D2CEB4-3DDC-4E55-A402-BEBD010123D9}"/>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0" name="Picture 119">
                    <a:extLst>
                      <a:ext uri="{FF2B5EF4-FFF2-40B4-BE49-F238E27FC236}">
                        <a16:creationId xmlns:a16="http://schemas.microsoft.com/office/drawing/2014/main" id="{66BD2A29-C2A2-4008-8066-13F58FDBFEC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3" name="Oval 112">
                  <a:extLst>
                    <a:ext uri="{FF2B5EF4-FFF2-40B4-BE49-F238E27FC236}">
                      <a16:creationId xmlns:a16="http://schemas.microsoft.com/office/drawing/2014/main" id="{1332FD09-B7DE-4C50-B604-266D6A09384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4" name="Group 113">
                  <a:extLst>
                    <a:ext uri="{FF2B5EF4-FFF2-40B4-BE49-F238E27FC236}">
                      <a16:creationId xmlns:a16="http://schemas.microsoft.com/office/drawing/2014/main" id="{BA2A9EE6-28D6-4A6B-924D-DBC47F32D0D4}"/>
                    </a:ext>
                  </a:extLst>
                </p:cNvPr>
                <p:cNvGrpSpPr/>
                <p:nvPr/>
              </p:nvGrpSpPr>
              <p:grpSpPr>
                <a:xfrm>
                  <a:off x="5046843" y="2402034"/>
                  <a:ext cx="1222464" cy="1026871"/>
                  <a:chOff x="5046843" y="2402034"/>
                  <a:chExt cx="1222464" cy="1026871"/>
                </a:xfrm>
              </p:grpSpPr>
              <p:sp>
                <p:nvSpPr>
                  <p:cNvPr id="116" name="Oval 115">
                    <a:extLst>
                      <a:ext uri="{FF2B5EF4-FFF2-40B4-BE49-F238E27FC236}">
                        <a16:creationId xmlns:a16="http://schemas.microsoft.com/office/drawing/2014/main" id="{C3D0116F-10F4-48F8-B3D9-B39B3678B824}"/>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7" name="Picture 116">
                    <a:extLst>
                      <a:ext uri="{FF2B5EF4-FFF2-40B4-BE49-F238E27FC236}">
                        <a16:creationId xmlns:a16="http://schemas.microsoft.com/office/drawing/2014/main" id="{520A4E12-197F-4E1C-8749-C000930A2EE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8" name="Picture 117">
                    <a:extLst>
                      <a:ext uri="{FF2B5EF4-FFF2-40B4-BE49-F238E27FC236}">
                        <a16:creationId xmlns:a16="http://schemas.microsoft.com/office/drawing/2014/main" id="{F8D9D46A-468D-4FFF-B71C-280242DBBA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5" name="Picture 114">
                  <a:extLst>
                    <a:ext uri="{FF2B5EF4-FFF2-40B4-BE49-F238E27FC236}">
                      <a16:creationId xmlns:a16="http://schemas.microsoft.com/office/drawing/2014/main" id="{FAA11D53-F48E-41C8-808E-2AED6C1A2B8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100" name="Picture 99">
                <a:extLst>
                  <a:ext uri="{FF2B5EF4-FFF2-40B4-BE49-F238E27FC236}">
                    <a16:creationId xmlns:a16="http://schemas.microsoft.com/office/drawing/2014/main" id="{CE1AC62E-5B2E-4D9D-B74D-CEF7351170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1" name="Picture 100">
                <a:extLst>
                  <a:ext uri="{FF2B5EF4-FFF2-40B4-BE49-F238E27FC236}">
                    <a16:creationId xmlns:a16="http://schemas.microsoft.com/office/drawing/2014/main" id="{F9A04448-A80E-45E5-AFEB-F7A4C3A832D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6" name="Picture 95">
              <a:extLst>
                <a:ext uri="{FF2B5EF4-FFF2-40B4-BE49-F238E27FC236}">
                  <a16:creationId xmlns:a16="http://schemas.microsoft.com/office/drawing/2014/main" id="{4C67A801-0AA0-4285-88CC-A1AF07498FE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7" name="Picture 96">
              <a:extLst>
                <a:ext uri="{FF2B5EF4-FFF2-40B4-BE49-F238E27FC236}">
                  <a16:creationId xmlns:a16="http://schemas.microsoft.com/office/drawing/2014/main" id="{E45524DF-CA2C-42D2-9126-4867B7AEC7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8" name="Picture 97">
              <a:extLst>
                <a:ext uri="{FF2B5EF4-FFF2-40B4-BE49-F238E27FC236}">
                  <a16:creationId xmlns:a16="http://schemas.microsoft.com/office/drawing/2014/main" id="{198C95A2-7AB5-4ADF-9444-D704CDFF19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a:bodyPr>
          <a:lstStyle/>
          <a:p>
            <a:r>
              <a:rPr lang="en-AU" dirty="0"/>
              <a:t>But where do we start?</a:t>
            </a:r>
          </a:p>
        </p:txBody>
      </p:sp>
      <p:sp>
        <p:nvSpPr>
          <p:cNvPr id="2" name="TextBox 1">
            <a:extLst>
              <a:ext uri="{FF2B5EF4-FFF2-40B4-BE49-F238E27FC236}">
                <a16:creationId xmlns:a16="http://schemas.microsoft.com/office/drawing/2014/main" id="{0EEC7AD9-57B1-4227-99C6-4DF8530122E4}"/>
              </a:ext>
            </a:extLst>
          </p:cNvPr>
          <p:cNvSpPr txBox="1"/>
          <p:nvPr/>
        </p:nvSpPr>
        <p:spPr>
          <a:xfrm>
            <a:off x="199543" y="1129550"/>
            <a:ext cx="4342491" cy="1261884"/>
          </a:xfrm>
          <a:prstGeom prst="rect">
            <a:avLst/>
          </a:prstGeom>
          <a:noFill/>
        </p:spPr>
        <p:txBody>
          <a:bodyPr wrap="square" rtlCol="0">
            <a:spAutoFit/>
          </a:bodyPr>
          <a:lstStyle/>
          <a:p>
            <a:pPr marL="285750" indent="-285750">
              <a:buFont typeface="Arial" panose="020B0604020202020204" pitchFamily="34" charset="0"/>
              <a:buChar char="•"/>
            </a:pPr>
            <a:r>
              <a:rPr lang="en-AU" sz="3800" dirty="0"/>
              <a:t>Vulnerability</a:t>
            </a:r>
          </a:p>
          <a:p>
            <a:endParaRPr lang="en-AU" sz="3800" dirty="0"/>
          </a:p>
        </p:txBody>
      </p:sp>
      <p:sp>
        <p:nvSpPr>
          <p:cNvPr id="34" name="TextBox 33">
            <a:extLst>
              <a:ext uri="{FF2B5EF4-FFF2-40B4-BE49-F238E27FC236}">
                <a16:creationId xmlns:a16="http://schemas.microsoft.com/office/drawing/2014/main" id="{B3326D50-DF64-465A-855E-0105F634D2D9}"/>
              </a:ext>
            </a:extLst>
          </p:cNvPr>
          <p:cNvSpPr txBox="1"/>
          <p:nvPr/>
        </p:nvSpPr>
        <p:spPr>
          <a:xfrm>
            <a:off x="199543" y="1889794"/>
            <a:ext cx="4572000" cy="1692771"/>
          </a:xfrm>
          <a:prstGeom prst="rect">
            <a:avLst/>
          </a:prstGeom>
          <a:noFill/>
        </p:spPr>
        <p:txBody>
          <a:bodyPr wrap="square">
            <a:spAutoFit/>
          </a:bodyPr>
          <a:lstStyle/>
          <a:p>
            <a:r>
              <a:rPr lang="en-AU" sz="2600" dirty="0" smtClean="0"/>
              <a:t>“[…] measure </a:t>
            </a:r>
            <a:r>
              <a:rPr lang="en-AU" sz="2600" dirty="0"/>
              <a:t>of the likelihood of the biodiversity in an area being lost to current or threatening processes”</a:t>
            </a:r>
          </a:p>
        </p:txBody>
      </p:sp>
      <p:sp>
        <p:nvSpPr>
          <p:cNvPr id="36" name="Star: 5 Points 35">
            <a:extLst>
              <a:ext uri="{FF2B5EF4-FFF2-40B4-BE49-F238E27FC236}">
                <a16:creationId xmlns:a16="http://schemas.microsoft.com/office/drawing/2014/main" id="{4F0DC116-4946-4E86-AF1A-015674EA90C4}"/>
              </a:ext>
            </a:extLst>
          </p:cNvPr>
          <p:cNvSpPr/>
          <p:nvPr/>
        </p:nvSpPr>
        <p:spPr>
          <a:xfrm>
            <a:off x="6365449" y="3354579"/>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descr="Icon&#10;&#10;Description automatically generated">
            <a:extLst>
              <a:ext uri="{FF2B5EF4-FFF2-40B4-BE49-F238E27FC236}">
                <a16:creationId xmlns:a16="http://schemas.microsoft.com/office/drawing/2014/main" id="{A0E431E7-2FAF-4E31-9840-037EAA0DE06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059916" y="3971336"/>
            <a:ext cx="956611" cy="437689"/>
          </a:xfrm>
          <a:prstGeom prst="rect">
            <a:avLst/>
          </a:prstGeom>
        </p:spPr>
      </p:pic>
      <p:sp>
        <p:nvSpPr>
          <p:cNvPr id="123" name="TextBox 122">
            <a:extLst>
              <a:ext uri="{FF2B5EF4-FFF2-40B4-BE49-F238E27FC236}">
                <a16:creationId xmlns:a16="http://schemas.microsoft.com/office/drawing/2014/main" id="{6EF9421B-6EC3-45DF-B2D7-5EBF3925BE86}"/>
              </a:ext>
            </a:extLst>
          </p:cNvPr>
          <p:cNvSpPr txBox="1"/>
          <p:nvPr/>
        </p:nvSpPr>
        <p:spPr>
          <a:xfrm>
            <a:off x="3391463" y="4754507"/>
            <a:ext cx="57525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white"/>
                </a:solidFill>
                <a:effectLst/>
                <a:uLnTx/>
                <a:uFillTx/>
                <a:latin typeface="Calibri"/>
                <a:ea typeface="+mn-ea"/>
                <a:cs typeface="+mn-cs"/>
              </a:rPr>
              <a:t>Kukkala</a:t>
            </a:r>
            <a:r>
              <a:rPr kumimoji="0" lang="en-AU" sz="1800" b="0" i="0" u="none" strike="noStrike" kern="1200" cap="none" spc="0" normalizeH="0" baseline="0" noProof="0" dirty="0">
                <a:ln>
                  <a:noFill/>
                </a:ln>
                <a:solidFill>
                  <a:prstClr val="white"/>
                </a:solidFill>
                <a:effectLst/>
                <a:uLnTx/>
                <a:uFillTx/>
                <a:latin typeface="Calibri"/>
                <a:ea typeface="+mn-ea"/>
                <a:cs typeface="+mn-cs"/>
              </a:rPr>
              <a:t> &amp; </a:t>
            </a:r>
            <a:r>
              <a:rPr kumimoji="0" lang="en-AU" sz="1800" b="0" i="0" u="none" strike="noStrike" kern="1200" cap="none" spc="0" normalizeH="0" baseline="0" noProof="0" dirty="0" err="1">
                <a:ln>
                  <a:noFill/>
                </a:ln>
                <a:solidFill>
                  <a:prstClr val="white"/>
                </a:solidFill>
                <a:effectLst/>
                <a:uLnTx/>
                <a:uFillTx/>
                <a:latin typeface="Calibri"/>
                <a:ea typeface="+mn-ea"/>
                <a:cs typeface="+mn-cs"/>
              </a:rPr>
              <a:t>Moilanen</a:t>
            </a:r>
            <a:r>
              <a:rPr kumimoji="0" lang="en-AU" sz="1800" b="0" i="0" u="none" strike="noStrike" kern="1200" cap="none" spc="0" normalizeH="0" baseline="0" noProof="0" dirty="0">
                <a:ln>
                  <a:noFill/>
                </a:ln>
                <a:solidFill>
                  <a:prstClr val="white"/>
                </a:solidFill>
                <a:effectLst/>
                <a:uLnTx/>
                <a:uFillTx/>
                <a:latin typeface="Calibri"/>
                <a:ea typeface="+mn-ea"/>
                <a:cs typeface="+mn-cs"/>
              </a:rPr>
              <a:t> </a:t>
            </a:r>
            <a:r>
              <a:rPr lang="en-AU" dirty="0">
                <a:solidFill>
                  <a:prstClr val="white"/>
                </a:solidFill>
                <a:latin typeface="Calibri"/>
              </a:rPr>
              <a:t>(</a:t>
            </a:r>
            <a:r>
              <a:rPr kumimoji="0" lang="en-AU" sz="1800" b="0" i="0" u="none" strike="noStrike" kern="1200" cap="none" spc="0" normalizeH="0" baseline="0" noProof="0" dirty="0">
                <a:ln>
                  <a:noFill/>
                </a:ln>
                <a:solidFill>
                  <a:prstClr val="white"/>
                </a:solidFill>
                <a:effectLst/>
                <a:uLnTx/>
                <a:uFillTx/>
                <a:latin typeface="Calibri"/>
                <a:ea typeface="+mn-ea"/>
                <a:cs typeface="+mn-cs"/>
              </a:rPr>
              <a:t>2013) Biol Rev, doi:10.1111/brv.12008</a:t>
            </a:r>
          </a:p>
        </p:txBody>
      </p:sp>
    </p:spTree>
    <p:extLst>
      <p:ext uri="{BB962C8B-B14F-4D97-AF65-F5344CB8AC3E}">
        <p14:creationId xmlns:p14="http://schemas.microsoft.com/office/powerpoint/2010/main" val="5283790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Tree>
    <p:extLst>
      <p:ext uri="{BB962C8B-B14F-4D97-AF65-F5344CB8AC3E}">
        <p14:creationId xmlns:p14="http://schemas.microsoft.com/office/powerpoint/2010/main" val="2930831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7200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 name="Multiplication Sign 2">
            <a:extLst>
              <a:ext uri="{FF2B5EF4-FFF2-40B4-BE49-F238E27FC236}">
                <a16:creationId xmlns:a16="http://schemas.microsoft.com/office/drawing/2014/main" id="{82C70E27-0DA4-44DE-8747-ECF4E69A408C}"/>
              </a:ext>
            </a:extLst>
          </p:cNvPr>
          <p:cNvSpPr/>
          <p:nvPr/>
        </p:nvSpPr>
        <p:spPr>
          <a:xfrm>
            <a:off x="5231274" y="3305657"/>
            <a:ext cx="1648983" cy="1417380"/>
          </a:xfrm>
          <a:prstGeom prst="mathMultiply">
            <a:avLst/>
          </a:prstGeom>
          <a:solidFill>
            <a:srgbClr val="FF000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B140988D-16EA-4274-89B9-0CD2B9AB4ABF}"/>
              </a:ext>
            </a:extLst>
          </p:cNvPr>
          <p:cNvSpPr txBox="1"/>
          <p:nvPr/>
        </p:nvSpPr>
        <p:spPr>
          <a:xfrm>
            <a:off x="5105557" y="867882"/>
            <a:ext cx="3912726" cy="830997"/>
          </a:xfrm>
          <a:prstGeom prst="rect">
            <a:avLst/>
          </a:prstGeom>
          <a:noFill/>
        </p:spPr>
        <p:txBody>
          <a:bodyPr wrap="square" rtlCol="0">
            <a:spAutoFit/>
          </a:bodyPr>
          <a:lstStyle/>
          <a:p>
            <a:pPr algn="ctr"/>
            <a:r>
              <a:rPr lang="en-AU" sz="2400" dirty="0"/>
              <a:t>Alternate solution 1: </a:t>
            </a:r>
          </a:p>
          <a:p>
            <a:pPr algn="ctr"/>
            <a:r>
              <a:rPr lang="en-AU" sz="2400" dirty="0"/>
              <a:t>1 extra  island needed</a:t>
            </a:r>
          </a:p>
        </p:txBody>
      </p:sp>
      <p:sp>
        <p:nvSpPr>
          <p:cNvPr id="40" name="Title 1">
            <a:extLst>
              <a:ext uri="{FF2B5EF4-FFF2-40B4-BE49-F238E27FC236}">
                <a16:creationId xmlns:a16="http://schemas.microsoft.com/office/drawing/2014/main" id="{CD8CB1D0-FD96-4E53-9B32-04C5A92D6BFA}"/>
              </a:ext>
            </a:extLst>
          </p:cNvPr>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Tree>
    <p:extLst>
      <p:ext uri="{BB962C8B-B14F-4D97-AF65-F5344CB8AC3E}">
        <p14:creationId xmlns:p14="http://schemas.microsoft.com/office/powerpoint/2010/main" val="7934057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72080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 name="Multiplication Sign 2">
            <a:extLst>
              <a:ext uri="{FF2B5EF4-FFF2-40B4-BE49-F238E27FC236}">
                <a16:creationId xmlns:a16="http://schemas.microsoft.com/office/drawing/2014/main" id="{82C70E27-0DA4-44DE-8747-ECF4E69A408C}"/>
              </a:ext>
            </a:extLst>
          </p:cNvPr>
          <p:cNvSpPr/>
          <p:nvPr/>
        </p:nvSpPr>
        <p:spPr>
          <a:xfrm>
            <a:off x="7469942" y="1736574"/>
            <a:ext cx="1648983" cy="1417380"/>
          </a:xfrm>
          <a:prstGeom prst="mathMultiply">
            <a:avLst/>
          </a:prstGeom>
          <a:solidFill>
            <a:srgbClr val="FF000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TextBox 67">
            <a:extLst>
              <a:ext uri="{FF2B5EF4-FFF2-40B4-BE49-F238E27FC236}">
                <a16:creationId xmlns:a16="http://schemas.microsoft.com/office/drawing/2014/main" id="{CEB868F3-FEFE-4B45-A4B2-D7EF0540981D}"/>
              </a:ext>
            </a:extLst>
          </p:cNvPr>
          <p:cNvSpPr txBox="1"/>
          <p:nvPr/>
        </p:nvSpPr>
        <p:spPr>
          <a:xfrm>
            <a:off x="5105557" y="867882"/>
            <a:ext cx="3912726" cy="830997"/>
          </a:xfrm>
          <a:prstGeom prst="rect">
            <a:avLst/>
          </a:prstGeom>
          <a:noFill/>
        </p:spPr>
        <p:txBody>
          <a:bodyPr wrap="square" rtlCol="0">
            <a:spAutoFit/>
          </a:bodyPr>
          <a:lstStyle/>
          <a:p>
            <a:pPr algn="ctr"/>
            <a:r>
              <a:rPr lang="en-AU" sz="2400" dirty="0"/>
              <a:t>Alternate solution 2: </a:t>
            </a:r>
          </a:p>
          <a:p>
            <a:pPr algn="ctr"/>
            <a:r>
              <a:rPr lang="en-AU" sz="2400" dirty="0"/>
              <a:t>1 extra  island needed</a:t>
            </a:r>
          </a:p>
        </p:txBody>
      </p:sp>
    </p:spTree>
    <p:extLst>
      <p:ext uri="{BB962C8B-B14F-4D97-AF65-F5344CB8AC3E}">
        <p14:creationId xmlns:p14="http://schemas.microsoft.com/office/powerpoint/2010/main" val="14303469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128" name="TextBox 127">
            <a:extLst>
              <a:ext uri="{FF2B5EF4-FFF2-40B4-BE49-F238E27FC236}">
                <a16:creationId xmlns:a16="http://schemas.microsoft.com/office/drawing/2014/main" id="{93F7CDBE-3899-404E-A22B-4CFD7D205E7E}"/>
              </a:ext>
            </a:extLst>
          </p:cNvPr>
          <p:cNvSpPr txBox="1"/>
          <p:nvPr/>
        </p:nvSpPr>
        <p:spPr>
          <a:xfrm>
            <a:off x="6572260" y="963010"/>
            <a:ext cx="1609421" cy="523220"/>
          </a:xfrm>
          <a:prstGeom prst="rect">
            <a:avLst/>
          </a:prstGeom>
          <a:noFill/>
        </p:spPr>
        <p:txBody>
          <a:bodyPr wrap="square" rtlCol="0">
            <a:spAutoFit/>
          </a:bodyPr>
          <a:lstStyle/>
          <a:p>
            <a:r>
              <a:rPr lang="en-AU" sz="2800" dirty="0"/>
              <a:t>It’s a </a:t>
            </a:r>
            <a:r>
              <a:rPr lang="en-AU" sz="2800" dirty="0" smtClean="0"/>
              <a:t>tie?</a:t>
            </a:r>
            <a:endParaRPr lang="en-AU" sz="2800" dirty="0"/>
          </a:p>
        </p:txBody>
      </p:sp>
      <p:sp>
        <p:nvSpPr>
          <p:cNvPr id="42" name="Star: 5 Points 41">
            <a:extLst>
              <a:ext uri="{FF2B5EF4-FFF2-40B4-BE49-F238E27FC236}">
                <a16:creationId xmlns:a16="http://schemas.microsoft.com/office/drawing/2014/main" id="{1FF9E74A-285D-479C-83C5-9FEC56E6A60B}"/>
              </a:ext>
            </a:extLst>
          </p:cNvPr>
          <p:cNvSpPr/>
          <p:nvPr/>
        </p:nvSpPr>
        <p:spPr>
          <a:xfrm>
            <a:off x="5312036" y="3236338"/>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Star: 5 Points 42">
            <a:extLst>
              <a:ext uri="{FF2B5EF4-FFF2-40B4-BE49-F238E27FC236}">
                <a16:creationId xmlns:a16="http://schemas.microsoft.com/office/drawing/2014/main" id="{8099E866-11C1-4ED1-A732-451F1B1DEEA3}"/>
              </a:ext>
            </a:extLst>
          </p:cNvPr>
          <p:cNvSpPr/>
          <p:nvPr/>
        </p:nvSpPr>
        <p:spPr>
          <a:xfrm>
            <a:off x="7654133" y="1522986"/>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559578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6" name="TextBox 35">
            <a:extLst>
              <a:ext uri="{FF2B5EF4-FFF2-40B4-BE49-F238E27FC236}">
                <a16:creationId xmlns:a16="http://schemas.microsoft.com/office/drawing/2014/main" id="{4AC6AF4C-DA02-4FE0-8AB1-9D2F936D1792}"/>
              </a:ext>
            </a:extLst>
          </p:cNvPr>
          <p:cNvSpPr txBox="1"/>
          <p:nvPr/>
        </p:nvSpPr>
        <p:spPr>
          <a:xfrm>
            <a:off x="200814" y="1658965"/>
            <a:ext cx="4898416" cy="2092881"/>
          </a:xfrm>
          <a:prstGeom prst="rect">
            <a:avLst/>
          </a:prstGeom>
          <a:noFill/>
        </p:spPr>
        <p:txBody>
          <a:bodyPr wrap="square">
            <a:spAutoFit/>
          </a:bodyPr>
          <a:lstStyle/>
          <a:p>
            <a:r>
              <a:rPr lang="en-AU" sz="2600" dirty="0"/>
              <a:t>Different from irreplaceability because it accounts for lost efficiency, so priorities change if we wanted to minimize total cost (instead of just number of islands)</a:t>
            </a:r>
          </a:p>
        </p:txBody>
      </p:sp>
      <p:sp>
        <p:nvSpPr>
          <p:cNvPr id="38" name="TextBox 37">
            <a:extLst>
              <a:ext uri="{FF2B5EF4-FFF2-40B4-BE49-F238E27FC236}">
                <a16:creationId xmlns:a16="http://schemas.microsoft.com/office/drawing/2014/main" id="{949973D7-77DB-452E-9B69-63435207AE7F}"/>
              </a:ext>
            </a:extLst>
          </p:cNvPr>
          <p:cNvSpPr txBox="1"/>
          <p:nvPr/>
        </p:nvSpPr>
        <p:spPr>
          <a:xfrm>
            <a:off x="5927609" y="1942999"/>
            <a:ext cx="740067" cy="523220"/>
          </a:xfrm>
          <a:prstGeom prst="rect">
            <a:avLst/>
          </a:prstGeom>
          <a:noFill/>
        </p:spPr>
        <p:txBody>
          <a:bodyPr wrap="square" rtlCol="0">
            <a:spAutoFit/>
          </a:bodyPr>
          <a:lstStyle/>
          <a:p>
            <a:r>
              <a:rPr lang="en-AU" sz="2800" b="1" dirty="0"/>
              <a:t>$$$</a:t>
            </a:r>
          </a:p>
        </p:txBody>
      </p:sp>
      <p:sp>
        <p:nvSpPr>
          <p:cNvPr id="39" name="TextBox 38">
            <a:extLst>
              <a:ext uri="{FF2B5EF4-FFF2-40B4-BE49-F238E27FC236}">
                <a16:creationId xmlns:a16="http://schemas.microsoft.com/office/drawing/2014/main" id="{5E5B4419-7060-4D0F-8F4B-655CE90B0633}"/>
              </a:ext>
            </a:extLst>
          </p:cNvPr>
          <p:cNvSpPr txBox="1"/>
          <p:nvPr/>
        </p:nvSpPr>
        <p:spPr>
          <a:xfrm>
            <a:off x="6373360" y="1488805"/>
            <a:ext cx="783270" cy="523220"/>
          </a:xfrm>
          <a:prstGeom prst="rect">
            <a:avLst/>
          </a:prstGeom>
          <a:noFill/>
        </p:spPr>
        <p:txBody>
          <a:bodyPr wrap="square" rtlCol="0">
            <a:spAutoFit/>
          </a:bodyPr>
          <a:lstStyle/>
          <a:p>
            <a:r>
              <a:rPr lang="en-AU" sz="2800" b="1" dirty="0" smtClean="0"/>
              <a:t>$$$</a:t>
            </a:r>
            <a:endParaRPr lang="en-AU" sz="2800" b="1" dirty="0"/>
          </a:p>
        </p:txBody>
      </p:sp>
      <p:sp>
        <p:nvSpPr>
          <p:cNvPr id="40" name="TextBox 39">
            <a:extLst>
              <a:ext uri="{FF2B5EF4-FFF2-40B4-BE49-F238E27FC236}">
                <a16:creationId xmlns:a16="http://schemas.microsoft.com/office/drawing/2014/main" id="{C8557DF9-5A5A-4972-9C5C-4E0176E69239}"/>
              </a:ext>
            </a:extLst>
          </p:cNvPr>
          <p:cNvSpPr txBox="1"/>
          <p:nvPr/>
        </p:nvSpPr>
        <p:spPr>
          <a:xfrm>
            <a:off x="8230812" y="2060705"/>
            <a:ext cx="552899" cy="523220"/>
          </a:xfrm>
          <a:prstGeom prst="rect">
            <a:avLst/>
          </a:prstGeom>
          <a:noFill/>
        </p:spPr>
        <p:txBody>
          <a:bodyPr wrap="square" rtlCol="0">
            <a:spAutoFit/>
          </a:bodyPr>
          <a:lstStyle/>
          <a:p>
            <a:r>
              <a:rPr lang="en-AU" sz="2800" b="1" dirty="0"/>
              <a:t>$$</a:t>
            </a:r>
          </a:p>
        </p:txBody>
      </p:sp>
      <p:sp>
        <p:nvSpPr>
          <p:cNvPr id="41" name="TextBox 40">
            <a:extLst>
              <a:ext uri="{FF2B5EF4-FFF2-40B4-BE49-F238E27FC236}">
                <a16:creationId xmlns:a16="http://schemas.microsoft.com/office/drawing/2014/main" id="{A18D2755-459B-45D0-A4EE-A14222ADC01A}"/>
              </a:ext>
            </a:extLst>
          </p:cNvPr>
          <p:cNvSpPr txBox="1"/>
          <p:nvPr/>
        </p:nvSpPr>
        <p:spPr>
          <a:xfrm>
            <a:off x="6159317" y="2415863"/>
            <a:ext cx="438316" cy="523220"/>
          </a:xfrm>
          <a:prstGeom prst="rect">
            <a:avLst/>
          </a:prstGeom>
          <a:noFill/>
        </p:spPr>
        <p:txBody>
          <a:bodyPr wrap="square" rtlCol="0">
            <a:spAutoFit/>
          </a:bodyPr>
          <a:lstStyle/>
          <a:p>
            <a:r>
              <a:rPr lang="en-AU" sz="2800" b="1" dirty="0"/>
              <a:t>$</a:t>
            </a:r>
          </a:p>
        </p:txBody>
      </p:sp>
      <p:sp>
        <p:nvSpPr>
          <p:cNvPr id="42" name="TextBox 41">
            <a:extLst>
              <a:ext uri="{FF2B5EF4-FFF2-40B4-BE49-F238E27FC236}">
                <a16:creationId xmlns:a16="http://schemas.microsoft.com/office/drawing/2014/main" id="{83C431DE-40E5-492A-8DE2-161324DF1721}"/>
              </a:ext>
            </a:extLst>
          </p:cNvPr>
          <p:cNvSpPr txBox="1"/>
          <p:nvPr/>
        </p:nvSpPr>
        <p:spPr>
          <a:xfrm>
            <a:off x="7968892" y="2768254"/>
            <a:ext cx="438316" cy="523220"/>
          </a:xfrm>
          <a:prstGeom prst="rect">
            <a:avLst/>
          </a:prstGeom>
          <a:noFill/>
        </p:spPr>
        <p:txBody>
          <a:bodyPr wrap="square" rtlCol="0">
            <a:spAutoFit/>
          </a:bodyPr>
          <a:lstStyle/>
          <a:p>
            <a:r>
              <a:rPr lang="en-AU" sz="2800" b="1" dirty="0"/>
              <a:t>$</a:t>
            </a:r>
          </a:p>
        </p:txBody>
      </p:sp>
      <p:sp>
        <p:nvSpPr>
          <p:cNvPr id="43" name="TextBox 42">
            <a:extLst>
              <a:ext uri="{FF2B5EF4-FFF2-40B4-BE49-F238E27FC236}">
                <a16:creationId xmlns:a16="http://schemas.microsoft.com/office/drawing/2014/main" id="{9A42DD10-224B-4F1C-9875-F9420C62C7E2}"/>
              </a:ext>
            </a:extLst>
          </p:cNvPr>
          <p:cNvSpPr txBox="1"/>
          <p:nvPr/>
        </p:nvSpPr>
        <p:spPr>
          <a:xfrm>
            <a:off x="7178311" y="2748103"/>
            <a:ext cx="438316" cy="523220"/>
          </a:xfrm>
          <a:prstGeom prst="rect">
            <a:avLst/>
          </a:prstGeom>
          <a:noFill/>
        </p:spPr>
        <p:txBody>
          <a:bodyPr wrap="square" rtlCol="0">
            <a:spAutoFit/>
          </a:bodyPr>
          <a:lstStyle/>
          <a:p>
            <a:r>
              <a:rPr lang="en-AU" sz="2800" b="1" dirty="0"/>
              <a:t>$</a:t>
            </a:r>
          </a:p>
        </p:txBody>
      </p:sp>
      <p:sp>
        <p:nvSpPr>
          <p:cNvPr id="44" name="TextBox 43">
            <a:extLst>
              <a:ext uri="{FF2B5EF4-FFF2-40B4-BE49-F238E27FC236}">
                <a16:creationId xmlns:a16="http://schemas.microsoft.com/office/drawing/2014/main" id="{DFC31D8E-8881-404B-9709-88EE47F439D3}"/>
              </a:ext>
            </a:extLst>
          </p:cNvPr>
          <p:cNvSpPr txBox="1"/>
          <p:nvPr/>
        </p:nvSpPr>
        <p:spPr>
          <a:xfrm>
            <a:off x="7992118" y="3475608"/>
            <a:ext cx="379125" cy="523220"/>
          </a:xfrm>
          <a:prstGeom prst="rect">
            <a:avLst/>
          </a:prstGeom>
          <a:noFill/>
        </p:spPr>
        <p:txBody>
          <a:bodyPr wrap="square" rtlCol="0">
            <a:spAutoFit/>
          </a:bodyPr>
          <a:lstStyle/>
          <a:p>
            <a:r>
              <a:rPr lang="en-AU" sz="2800" b="1" dirty="0"/>
              <a:t>$</a:t>
            </a:r>
          </a:p>
        </p:txBody>
      </p:sp>
      <p:sp>
        <p:nvSpPr>
          <p:cNvPr id="45" name="TextBox 44">
            <a:extLst>
              <a:ext uri="{FF2B5EF4-FFF2-40B4-BE49-F238E27FC236}">
                <a16:creationId xmlns:a16="http://schemas.microsoft.com/office/drawing/2014/main" id="{5605A41A-307C-4E2E-A607-E1F2FB42A6D1}"/>
              </a:ext>
            </a:extLst>
          </p:cNvPr>
          <p:cNvSpPr txBox="1"/>
          <p:nvPr/>
        </p:nvSpPr>
        <p:spPr>
          <a:xfrm>
            <a:off x="6079909" y="3795366"/>
            <a:ext cx="438316" cy="523220"/>
          </a:xfrm>
          <a:prstGeom prst="rect">
            <a:avLst/>
          </a:prstGeom>
          <a:noFill/>
        </p:spPr>
        <p:txBody>
          <a:bodyPr wrap="square" rtlCol="0">
            <a:spAutoFit/>
          </a:bodyPr>
          <a:lstStyle/>
          <a:p>
            <a:r>
              <a:rPr lang="en-AU" sz="2800" b="1" dirty="0"/>
              <a:t>$</a:t>
            </a:r>
          </a:p>
        </p:txBody>
      </p:sp>
      <p:sp>
        <p:nvSpPr>
          <p:cNvPr id="46" name="TextBox 45">
            <a:extLst>
              <a:ext uri="{FF2B5EF4-FFF2-40B4-BE49-F238E27FC236}">
                <a16:creationId xmlns:a16="http://schemas.microsoft.com/office/drawing/2014/main" id="{F60CAA8A-0568-45A8-8CFB-54021A80CD9B}"/>
              </a:ext>
            </a:extLst>
          </p:cNvPr>
          <p:cNvSpPr txBox="1"/>
          <p:nvPr/>
        </p:nvSpPr>
        <p:spPr>
          <a:xfrm>
            <a:off x="6877475" y="3476279"/>
            <a:ext cx="438316" cy="523220"/>
          </a:xfrm>
          <a:prstGeom prst="rect">
            <a:avLst/>
          </a:prstGeom>
          <a:noFill/>
        </p:spPr>
        <p:txBody>
          <a:bodyPr wrap="square" rtlCol="0">
            <a:spAutoFit/>
          </a:bodyPr>
          <a:lstStyle/>
          <a:p>
            <a:r>
              <a:rPr lang="en-AU" sz="2800" b="1" dirty="0"/>
              <a:t>$</a:t>
            </a:r>
          </a:p>
        </p:txBody>
      </p:sp>
      <p:cxnSp>
        <p:nvCxnSpPr>
          <p:cNvPr id="5" name="Straight Arrow Connector 4"/>
          <p:cNvCxnSpPr/>
          <p:nvPr/>
        </p:nvCxnSpPr>
        <p:spPr>
          <a:xfrm flipV="1">
            <a:off x="6597633" y="3291474"/>
            <a:ext cx="648294" cy="26914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747164" y="3998828"/>
            <a:ext cx="260175"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7437564" y="1882140"/>
            <a:ext cx="554554" cy="17741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601445" y="2613259"/>
            <a:ext cx="1" cy="46431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6650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6" name="TextBox 35">
            <a:extLst>
              <a:ext uri="{FF2B5EF4-FFF2-40B4-BE49-F238E27FC236}">
                <a16:creationId xmlns:a16="http://schemas.microsoft.com/office/drawing/2014/main" id="{4AC6AF4C-DA02-4FE0-8AB1-9D2F936D1792}"/>
              </a:ext>
            </a:extLst>
          </p:cNvPr>
          <p:cNvSpPr txBox="1"/>
          <p:nvPr/>
        </p:nvSpPr>
        <p:spPr>
          <a:xfrm>
            <a:off x="200814" y="1658965"/>
            <a:ext cx="4898416" cy="2092881"/>
          </a:xfrm>
          <a:prstGeom prst="rect">
            <a:avLst/>
          </a:prstGeom>
          <a:noFill/>
        </p:spPr>
        <p:txBody>
          <a:bodyPr wrap="square">
            <a:spAutoFit/>
          </a:bodyPr>
          <a:lstStyle/>
          <a:p>
            <a:r>
              <a:rPr lang="en-AU" sz="2600" dirty="0"/>
              <a:t>Different from irreplaceability because it accounts for lost efficiency, so priorities change if we wanted to minimize total cost (instead of just number of islands)</a:t>
            </a:r>
          </a:p>
        </p:txBody>
      </p:sp>
      <p:sp>
        <p:nvSpPr>
          <p:cNvPr id="38" name="TextBox 37">
            <a:extLst>
              <a:ext uri="{FF2B5EF4-FFF2-40B4-BE49-F238E27FC236}">
                <a16:creationId xmlns:a16="http://schemas.microsoft.com/office/drawing/2014/main" id="{949973D7-77DB-452E-9B69-63435207AE7F}"/>
              </a:ext>
            </a:extLst>
          </p:cNvPr>
          <p:cNvSpPr txBox="1"/>
          <p:nvPr/>
        </p:nvSpPr>
        <p:spPr>
          <a:xfrm>
            <a:off x="5927609" y="1942999"/>
            <a:ext cx="740067" cy="523220"/>
          </a:xfrm>
          <a:prstGeom prst="rect">
            <a:avLst/>
          </a:prstGeom>
          <a:noFill/>
        </p:spPr>
        <p:txBody>
          <a:bodyPr wrap="square" rtlCol="0">
            <a:spAutoFit/>
          </a:bodyPr>
          <a:lstStyle/>
          <a:p>
            <a:r>
              <a:rPr lang="en-AU" sz="2800" b="1" dirty="0"/>
              <a:t>$$$</a:t>
            </a:r>
          </a:p>
        </p:txBody>
      </p:sp>
      <p:sp>
        <p:nvSpPr>
          <p:cNvPr id="39" name="TextBox 38">
            <a:extLst>
              <a:ext uri="{FF2B5EF4-FFF2-40B4-BE49-F238E27FC236}">
                <a16:creationId xmlns:a16="http://schemas.microsoft.com/office/drawing/2014/main" id="{5E5B4419-7060-4D0F-8F4B-655CE90B0633}"/>
              </a:ext>
            </a:extLst>
          </p:cNvPr>
          <p:cNvSpPr txBox="1"/>
          <p:nvPr/>
        </p:nvSpPr>
        <p:spPr>
          <a:xfrm>
            <a:off x="6525993" y="1489053"/>
            <a:ext cx="661567" cy="523220"/>
          </a:xfrm>
          <a:prstGeom prst="rect">
            <a:avLst/>
          </a:prstGeom>
          <a:noFill/>
        </p:spPr>
        <p:txBody>
          <a:bodyPr wrap="square" rtlCol="0">
            <a:spAutoFit/>
          </a:bodyPr>
          <a:lstStyle/>
          <a:p>
            <a:r>
              <a:rPr lang="en-AU" sz="2800" b="1" dirty="0"/>
              <a:t>$$</a:t>
            </a:r>
          </a:p>
        </p:txBody>
      </p:sp>
      <p:sp>
        <p:nvSpPr>
          <p:cNvPr id="40" name="TextBox 39">
            <a:extLst>
              <a:ext uri="{FF2B5EF4-FFF2-40B4-BE49-F238E27FC236}">
                <a16:creationId xmlns:a16="http://schemas.microsoft.com/office/drawing/2014/main" id="{C8557DF9-5A5A-4972-9C5C-4E0176E69239}"/>
              </a:ext>
            </a:extLst>
          </p:cNvPr>
          <p:cNvSpPr txBox="1"/>
          <p:nvPr/>
        </p:nvSpPr>
        <p:spPr>
          <a:xfrm>
            <a:off x="8230812" y="2060705"/>
            <a:ext cx="552899" cy="523220"/>
          </a:xfrm>
          <a:prstGeom prst="rect">
            <a:avLst/>
          </a:prstGeom>
          <a:noFill/>
        </p:spPr>
        <p:txBody>
          <a:bodyPr wrap="square" rtlCol="0">
            <a:spAutoFit/>
          </a:bodyPr>
          <a:lstStyle/>
          <a:p>
            <a:r>
              <a:rPr lang="en-AU" sz="2800" b="1" dirty="0"/>
              <a:t>$$</a:t>
            </a:r>
          </a:p>
        </p:txBody>
      </p:sp>
      <p:sp>
        <p:nvSpPr>
          <p:cNvPr id="41" name="TextBox 40">
            <a:extLst>
              <a:ext uri="{FF2B5EF4-FFF2-40B4-BE49-F238E27FC236}">
                <a16:creationId xmlns:a16="http://schemas.microsoft.com/office/drawing/2014/main" id="{A18D2755-459B-45D0-A4EE-A14222ADC01A}"/>
              </a:ext>
            </a:extLst>
          </p:cNvPr>
          <p:cNvSpPr txBox="1"/>
          <p:nvPr/>
        </p:nvSpPr>
        <p:spPr>
          <a:xfrm>
            <a:off x="6159317" y="2415863"/>
            <a:ext cx="438316" cy="523220"/>
          </a:xfrm>
          <a:prstGeom prst="rect">
            <a:avLst/>
          </a:prstGeom>
          <a:noFill/>
        </p:spPr>
        <p:txBody>
          <a:bodyPr wrap="square" rtlCol="0">
            <a:spAutoFit/>
          </a:bodyPr>
          <a:lstStyle/>
          <a:p>
            <a:r>
              <a:rPr lang="en-AU" sz="2800" b="1" dirty="0"/>
              <a:t>$</a:t>
            </a:r>
          </a:p>
        </p:txBody>
      </p:sp>
      <p:sp>
        <p:nvSpPr>
          <p:cNvPr id="42" name="TextBox 41">
            <a:extLst>
              <a:ext uri="{FF2B5EF4-FFF2-40B4-BE49-F238E27FC236}">
                <a16:creationId xmlns:a16="http://schemas.microsoft.com/office/drawing/2014/main" id="{83C431DE-40E5-492A-8DE2-161324DF1721}"/>
              </a:ext>
            </a:extLst>
          </p:cNvPr>
          <p:cNvSpPr txBox="1"/>
          <p:nvPr/>
        </p:nvSpPr>
        <p:spPr>
          <a:xfrm>
            <a:off x="7968892" y="2768254"/>
            <a:ext cx="438316" cy="523220"/>
          </a:xfrm>
          <a:prstGeom prst="rect">
            <a:avLst/>
          </a:prstGeom>
          <a:noFill/>
        </p:spPr>
        <p:txBody>
          <a:bodyPr wrap="square" rtlCol="0">
            <a:spAutoFit/>
          </a:bodyPr>
          <a:lstStyle/>
          <a:p>
            <a:r>
              <a:rPr lang="en-AU" sz="2800" b="1" dirty="0"/>
              <a:t>$</a:t>
            </a:r>
          </a:p>
        </p:txBody>
      </p:sp>
      <p:sp>
        <p:nvSpPr>
          <p:cNvPr id="43" name="TextBox 42">
            <a:extLst>
              <a:ext uri="{FF2B5EF4-FFF2-40B4-BE49-F238E27FC236}">
                <a16:creationId xmlns:a16="http://schemas.microsoft.com/office/drawing/2014/main" id="{9A42DD10-224B-4F1C-9875-F9420C62C7E2}"/>
              </a:ext>
            </a:extLst>
          </p:cNvPr>
          <p:cNvSpPr txBox="1"/>
          <p:nvPr/>
        </p:nvSpPr>
        <p:spPr>
          <a:xfrm>
            <a:off x="7178311" y="2748103"/>
            <a:ext cx="438316" cy="523220"/>
          </a:xfrm>
          <a:prstGeom prst="rect">
            <a:avLst/>
          </a:prstGeom>
          <a:noFill/>
        </p:spPr>
        <p:txBody>
          <a:bodyPr wrap="square" rtlCol="0">
            <a:spAutoFit/>
          </a:bodyPr>
          <a:lstStyle/>
          <a:p>
            <a:r>
              <a:rPr lang="en-AU" sz="2800" b="1" dirty="0"/>
              <a:t>$</a:t>
            </a:r>
          </a:p>
        </p:txBody>
      </p:sp>
      <p:sp>
        <p:nvSpPr>
          <p:cNvPr id="44" name="TextBox 43">
            <a:extLst>
              <a:ext uri="{FF2B5EF4-FFF2-40B4-BE49-F238E27FC236}">
                <a16:creationId xmlns:a16="http://schemas.microsoft.com/office/drawing/2014/main" id="{DFC31D8E-8881-404B-9709-88EE47F439D3}"/>
              </a:ext>
            </a:extLst>
          </p:cNvPr>
          <p:cNvSpPr txBox="1"/>
          <p:nvPr/>
        </p:nvSpPr>
        <p:spPr>
          <a:xfrm>
            <a:off x="7992118" y="3475608"/>
            <a:ext cx="379125" cy="523220"/>
          </a:xfrm>
          <a:prstGeom prst="rect">
            <a:avLst/>
          </a:prstGeom>
          <a:noFill/>
        </p:spPr>
        <p:txBody>
          <a:bodyPr wrap="square" rtlCol="0">
            <a:spAutoFit/>
          </a:bodyPr>
          <a:lstStyle/>
          <a:p>
            <a:r>
              <a:rPr lang="en-AU" sz="2800" b="1" dirty="0"/>
              <a:t>$</a:t>
            </a:r>
          </a:p>
        </p:txBody>
      </p:sp>
      <p:sp>
        <p:nvSpPr>
          <p:cNvPr id="45" name="TextBox 44">
            <a:extLst>
              <a:ext uri="{FF2B5EF4-FFF2-40B4-BE49-F238E27FC236}">
                <a16:creationId xmlns:a16="http://schemas.microsoft.com/office/drawing/2014/main" id="{5605A41A-307C-4E2E-A607-E1F2FB42A6D1}"/>
              </a:ext>
            </a:extLst>
          </p:cNvPr>
          <p:cNvSpPr txBox="1"/>
          <p:nvPr/>
        </p:nvSpPr>
        <p:spPr>
          <a:xfrm>
            <a:off x="6079909" y="3795366"/>
            <a:ext cx="438316" cy="523220"/>
          </a:xfrm>
          <a:prstGeom prst="rect">
            <a:avLst/>
          </a:prstGeom>
          <a:noFill/>
        </p:spPr>
        <p:txBody>
          <a:bodyPr wrap="square" rtlCol="0">
            <a:spAutoFit/>
          </a:bodyPr>
          <a:lstStyle/>
          <a:p>
            <a:r>
              <a:rPr lang="en-AU" sz="2800" b="1" dirty="0"/>
              <a:t>$</a:t>
            </a:r>
          </a:p>
        </p:txBody>
      </p:sp>
      <p:sp>
        <p:nvSpPr>
          <p:cNvPr id="46" name="TextBox 45">
            <a:extLst>
              <a:ext uri="{FF2B5EF4-FFF2-40B4-BE49-F238E27FC236}">
                <a16:creationId xmlns:a16="http://schemas.microsoft.com/office/drawing/2014/main" id="{F60CAA8A-0568-45A8-8CFB-54021A80CD9B}"/>
              </a:ext>
            </a:extLst>
          </p:cNvPr>
          <p:cNvSpPr txBox="1"/>
          <p:nvPr/>
        </p:nvSpPr>
        <p:spPr>
          <a:xfrm>
            <a:off x="6877475" y="3476279"/>
            <a:ext cx="438316" cy="523220"/>
          </a:xfrm>
          <a:prstGeom prst="rect">
            <a:avLst/>
          </a:prstGeom>
          <a:noFill/>
        </p:spPr>
        <p:txBody>
          <a:bodyPr wrap="square" rtlCol="0">
            <a:spAutoFit/>
          </a:bodyPr>
          <a:lstStyle/>
          <a:p>
            <a:r>
              <a:rPr lang="en-AU" sz="2800" b="1" dirty="0"/>
              <a:t>$</a:t>
            </a:r>
          </a:p>
        </p:txBody>
      </p:sp>
      <p:sp>
        <p:nvSpPr>
          <p:cNvPr id="47" name="Star: 5 Points 46">
            <a:extLst>
              <a:ext uri="{FF2B5EF4-FFF2-40B4-BE49-F238E27FC236}">
                <a16:creationId xmlns:a16="http://schemas.microsoft.com/office/drawing/2014/main" id="{E89C25C0-31AC-4691-BD8C-853BA8B3396B}"/>
              </a:ext>
            </a:extLst>
          </p:cNvPr>
          <p:cNvSpPr/>
          <p:nvPr/>
        </p:nvSpPr>
        <p:spPr>
          <a:xfrm>
            <a:off x="7677982" y="1582073"/>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p:cNvSpPr txBox="1"/>
          <p:nvPr/>
        </p:nvSpPr>
        <p:spPr>
          <a:xfrm>
            <a:off x="4329871" y="4056976"/>
            <a:ext cx="616528" cy="461665"/>
          </a:xfrm>
          <a:prstGeom prst="rect">
            <a:avLst/>
          </a:prstGeom>
          <a:noFill/>
        </p:spPr>
        <p:txBody>
          <a:bodyPr wrap="square" rtlCol="0">
            <a:spAutoFit/>
          </a:bodyPr>
          <a:lstStyle/>
          <a:p>
            <a:r>
              <a:rPr lang="en-AU" sz="2400" b="1" dirty="0" smtClean="0">
                <a:solidFill>
                  <a:srgbClr val="FFC000"/>
                </a:solidFill>
              </a:rPr>
              <a:t>$</a:t>
            </a:r>
            <a:endParaRPr lang="en-AU" sz="2400" b="1" dirty="0">
              <a:solidFill>
                <a:srgbClr val="FFC000"/>
              </a:solidFill>
            </a:endParaRPr>
          </a:p>
        </p:txBody>
      </p:sp>
      <p:sp>
        <p:nvSpPr>
          <p:cNvPr id="48" name="TextBox 47"/>
          <p:cNvSpPr txBox="1"/>
          <p:nvPr/>
        </p:nvSpPr>
        <p:spPr>
          <a:xfrm>
            <a:off x="8121289" y="832899"/>
            <a:ext cx="499907" cy="461665"/>
          </a:xfrm>
          <a:prstGeom prst="rect">
            <a:avLst/>
          </a:prstGeom>
          <a:noFill/>
        </p:spPr>
        <p:txBody>
          <a:bodyPr wrap="square" rtlCol="0">
            <a:spAutoFit/>
          </a:bodyPr>
          <a:lstStyle/>
          <a:p>
            <a:r>
              <a:rPr lang="en-AU" sz="2400" b="1" dirty="0" smtClean="0">
                <a:solidFill>
                  <a:srgbClr val="FFC000"/>
                </a:solidFill>
              </a:rPr>
              <a:t>$$</a:t>
            </a:r>
            <a:endParaRPr lang="en-AU" sz="2400" b="1" dirty="0">
              <a:solidFill>
                <a:srgbClr val="FFC000"/>
              </a:solidFill>
            </a:endParaRPr>
          </a:p>
        </p:txBody>
      </p:sp>
      <p:cxnSp>
        <p:nvCxnSpPr>
          <p:cNvPr id="49" name="Straight Arrow Connector 48"/>
          <p:cNvCxnSpPr/>
          <p:nvPr/>
        </p:nvCxnSpPr>
        <p:spPr>
          <a:xfrm flipV="1">
            <a:off x="4681199" y="4262985"/>
            <a:ext cx="836061" cy="1719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8371244" y="1263681"/>
            <a:ext cx="9389" cy="39792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0983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2E0A-3A57-404B-AA25-E4900D3B25C9}"/>
              </a:ext>
            </a:extLst>
          </p:cNvPr>
          <p:cNvSpPr>
            <a:spLocks noGrp="1"/>
          </p:cNvSpPr>
          <p:nvPr>
            <p:ph type="title"/>
          </p:nvPr>
        </p:nvSpPr>
        <p:spPr>
          <a:xfrm>
            <a:off x="457200" y="7031"/>
            <a:ext cx="8229600" cy="857250"/>
          </a:xfrm>
        </p:spPr>
        <p:txBody>
          <a:bodyPr/>
          <a:lstStyle/>
          <a:p>
            <a:r>
              <a:rPr lang="en-AU" dirty="0"/>
              <a:t>Decision support tools</a:t>
            </a:r>
          </a:p>
        </p:txBody>
      </p:sp>
      <p:pic>
        <p:nvPicPr>
          <p:cNvPr id="4" name="Picture 6">
            <a:extLst>
              <a:ext uri="{FF2B5EF4-FFF2-40B4-BE49-F238E27FC236}">
                <a16:creationId xmlns:a16="http://schemas.microsoft.com/office/drawing/2014/main" id="{115CD3FB-98B3-40C9-9974-17A14A776E3A}"/>
              </a:ext>
            </a:extLst>
          </p:cNvPr>
          <p:cNvPicPr/>
          <p:nvPr/>
        </p:nvPicPr>
        <p:blipFill>
          <a:blip r:embed="rId2"/>
          <a:stretch/>
        </p:blipFill>
        <p:spPr>
          <a:xfrm>
            <a:off x="989349" y="1275235"/>
            <a:ext cx="973411" cy="970014"/>
          </a:xfrm>
          <a:prstGeom prst="rect">
            <a:avLst/>
          </a:prstGeom>
          <a:ln>
            <a:noFill/>
          </a:ln>
        </p:spPr>
      </p:pic>
      <p:pic>
        <p:nvPicPr>
          <p:cNvPr id="5" name="Picture 2">
            <a:extLst>
              <a:ext uri="{FF2B5EF4-FFF2-40B4-BE49-F238E27FC236}">
                <a16:creationId xmlns:a16="http://schemas.microsoft.com/office/drawing/2014/main" id="{C416B607-2AFC-4462-A86C-BC1C5C9C15D7}"/>
              </a:ext>
            </a:extLst>
          </p:cNvPr>
          <p:cNvPicPr/>
          <p:nvPr/>
        </p:nvPicPr>
        <p:blipFill>
          <a:blip r:embed="rId3"/>
          <a:stretch/>
        </p:blipFill>
        <p:spPr>
          <a:xfrm>
            <a:off x="3276875" y="1280542"/>
            <a:ext cx="2818800" cy="959400"/>
          </a:xfrm>
          <a:prstGeom prst="rect">
            <a:avLst/>
          </a:prstGeom>
          <a:ln>
            <a:noFill/>
          </a:ln>
        </p:spPr>
      </p:pic>
      <p:pic>
        <p:nvPicPr>
          <p:cNvPr id="1026" name="Picture 2">
            <a:extLst>
              <a:ext uri="{FF2B5EF4-FFF2-40B4-BE49-F238E27FC236}">
                <a16:creationId xmlns:a16="http://schemas.microsoft.com/office/drawing/2014/main" id="{F765EDB3-E77D-40F5-907B-AE390B2E7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8177" y="1152634"/>
            <a:ext cx="1060977" cy="121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2AE0050-7BB5-4BBE-BC86-3F8F7EF84A10}"/>
              </a:ext>
            </a:extLst>
          </p:cNvPr>
          <p:cNvSpPr txBox="1"/>
          <p:nvPr/>
        </p:nvSpPr>
        <p:spPr>
          <a:xfrm>
            <a:off x="254833" y="2340965"/>
            <a:ext cx="2886542" cy="2585323"/>
          </a:xfrm>
          <a:prstGeom prst="rect">
            <a:avLst/>
          </a:prstGeom>
          <a:noFill/>
        </p:spPr>
        <p:txBody>
          <a:bodyPr wrap="square" rtlCol="0">
            <a:spAutoFit/>
          </a:bodyPr>
          <a:lstStyle/>
          <a:p>
            <a:pPr marL="285750" indent="-285750">
              <a:buFont typeface="Arial" panose="020B0604020202020204" pitchFamily="34" charset="0"/>
              <a:buChar char="•"/>
            </a:pPr>
            <a:r>
              <a:rPr lang="en-AU" dirty="0"/>
              <a:t>Best suited for budget-limited problems</a:t>
            </a:r>
          </a:p>
          <a:p>
            <a:pPr marL="285750" indent="-285750">
              <a:buFont typeface="Arial" panose="020B0604020202020204" pitchFamily="34" charset="0"/>
              <a:buChar char="•"/>
            </a:pPr>
            <a:r>
              <a:rPr lang="en-AU" dirty="0"/>
              <a:t>Heuristic algorithm</a:t>
            </a:r>
          </a:p>
          <a:p>
            <a:pPr marL="285750" indent="-285750">
              <a:buFont typeface="Arial" panose="020B0604020202020204" pitchFamily="34" charset="0"/>
              <a:buChar char="•"/>
            </a:pPr>
            <a:r>
              <a:rPr lang="en-AU" dirty="0"/>
              <a:t>Trade-off curves for different species</a:t>
            </a:r>
          </a:p>
          <a:p>
            <a:pPr marL="285750" indent="-285750">
              <a:buFont typeface="Arial" panose="020B0604020202020204" pitchFamily="34" charset="0"/>
              <a:buChar char="•"/>
            </a:pPr>
            <a:r>
              <a:rPr lang="en-AU" dirty="0"/>
              <a:t>Lots of built-in ways to handle connectivity</a:t>
            </a:r>
          </a:p>
          <a:p>
            <a:pPr marL="285750" indent="-285750">
              <a:buFont typeface="Arial" panose="020B0604020202020204" pitchFamily="34" charset="0"/>
              <a:buChar char="•"/>
            </a:pPr>
            <a:r>
              <a:rPr lang="en-AU" dirty="0"/>
              <a:t>www.github.com/cbig/zonation-core/releases</a:t>
            </a:r>
          </a:p>
        </p:txBody>
      </p:sp>
      <p:sp>
        <p:nvSpPr>
          <p:cNvPr id="8" name="TextBox 7">
            <a:extLst>
              <a:ext uri="{FF2B5EF4-FFF2-40B4-BE49-F238E27FC236}">
                <a16:creationId xmlns:a16="http://schemas.microsoft.com/office/drawing/2014/main" id="{821646A0-7913-46BA-9AB2-DCFD7849AB82}"/>
              </a:ext>
            </a:extLst>
          </p:cNvPr>
          <p:cNvSpPr txBox="1"/>
          <p:nvPr/>
        </p:nvSpPr>
        <p:spPr>
          <a:xfrm>
            <a:off x="3193058" y="2340964"/>
            <a:ext cx="2986435" cy="2585323"/>
          </a:xfrm>
          <a:prstGeom prst="rect">
            <a:avLst/>
          </a:prstGeom>
          <a:noFill/>
        </p:spPr>
        <p:txBody>
          <a:bodyPr wrap="square" rtlCol="0">
            <a:spAutoFit/>
          </a:bodyPr>
          <a:lstStyle/>
          <a:p>
            <a:pPr marL="285750" indent="-285750">
              <a:buFont typeface="Arial" panose="020B0604020202020204" pitchFamily="34" charset="0"/>
              <a:buChar char="•"/>
            </a:pPr>
            <a:r>
              <a:rPr lang="en-AU" dirty="0"/>
              <a:t>Best </a:t>
            </a:r>
            <a:r>
              <a:rPr lang="en-AU" dirty="0" smtClean="0"/>
              <a:t>suited for </a:t>
            </a:r>
            <a:r>
              <a:rPr lang="en-AU" dirty="0"/>
              <a:t>minimum set problems</a:t>
            </a:r>
          </a:p>
          <a:p>
            <a:pPr marL="285750" indent="-285750">
              <a:buFont typeface="Arial" panose="020B0604020202020204" pitchFamily="34" charset="0"/>
              <a:buChar char="•"/>
            </a:pPr>
            <a:r>
              <a:rPr lang="en-AU" dirty="0"/>
              <a:t>Simulated annealing algorithm</a:t>
            </a:r>
          </a:p>
          <a:p>
            <a:pPr marL="285750" indent="-285750">
              <a:buFont typeface="Arial" panose="020B0604020202020204" pitchFamily="34" charset="0"/>
              <a:buChar char="•"/>
            </a:pPr>
            <a:r>
              <a:rPr lang="en-AU" dirty="0"/>
              <a:t>Representation targets for different species</a:t>
            </a:r>
          </a:p>
          <a:p>
            <a:pPr marL="285750" indent="-285750">
              <a:buFont typeface="Arial" panose="020B0604020202020204" pitchFamily="34" charset="0"/>
              <a:buChar char="•"/>
            </a:pPr>
            <a:r>
              <a:rPr lang="en-AU" dirty="0"/>
              <a:t>Generates portfolios of solutions</a:t>
            </a:r>
          </a:p>
          <a:p>
            <a:pPr marL="285750" indent="-285750">
              <a:buFont typeface="Arial" panose="020B0604020202020204" pitchFamily="34" charset="0"/>
              <a:buChar char="•"/>
            </a:pPr>
            <a:r>
              <a:rPr lang="en-AU" dirty="0"/>
              <a:t>www.marxansolutions.org</a:t>
            </a:r>
          </a:p>
        </p:txBody>
      </p:sp>
      <p:sp>
        <p:nvSpPr>
          <p:cNvPr id="9" name="TextBox 8">
            <a:extLst>
              <a:ext uri="{FF2B5EF4-FFF2-40B4-BE49-F238E27FC236}">
                <a16:creationId xmlns:a16="http://schemas.microsoft.com/office/drawing/2014/main" id="{3E76FD63-A38E-4821-B8F0-976344CAD6E0}"/>
              </a:ext>
            </a:extLst>
          </p:cNvPr>
          <p:cNvSpPr txBox="1"/>
          <p:nvPr/>
        </p:nvSpPr>
        <p:spPr>
          <a:xfrm>
            <a:off x="6292091" y="2340965"/>
            <a:ext cx="2675744" cy="2308324"/>
          </a:xfrm>
          <a:prstGeom prst="rect">
            <a:avLst/>
          </a:prstGeom>
          <a:noFill/>
        </p:spPr>
        <p:txBody>
          <a:bodyPr wrap="square" rtlCol="0">
            <a:spAutoFit/>
          </a:bodyPr>
          <a:lstStyle/>
          <a:p>
            <a:pPr marL="285750" indent="-285750">
              <a:buFont typeface="Arial" panose="020B0604020202020204" pitchFamily="34" charset="0"/>
              <a:buChar char="•"/>
            </a:pPr>
            <a:r>
              <a:rPr lang="en-AU" dirty="0"/>
              <a:t>Best suited for both problem types</a:t>
            </a:r>
          </a:p>
          <a:p>
            <a:pPr marL="285750" indent="-285750">
              <a:buFont typeface="Arial" panose="020B0604020202020204" pitchFamily="34" charset="0"/>
              <a:buChar char="•"/>
            </a:pPr>
            <a:r>
              <a:rPr lang="en-AU" dirty="0"/>
              <a:t>Exact algorithms</a:t>
            </a:r>
          </a:p>
          <a:p>
            <a:pPr marL="285750" indent="-285750">
              <a:buFont typeface="Arial" panose="020B0604020202020204" pitchFamily="34" charset="0"/>
              <a:buChar char="•"/>
            </a:pPr>
            <a:r>
              <a:rPr lang="en-AU" dirty="0"/>
              <a:t>Representation targets for different species</a:t>
            </a:r>
          </a:p>
          <a:p>
            <a:pPr marL="285750" indent="-285750">
              <a:buFont typeface="Arial" panose="020B0604020202020204" pitchFamily="34" charset="0"/>
              <a:buChar char="•"/>
            </a:pPr>
            <a:r>
              <a:rPr lang="en-AU" dirty="0"/>
              <a:t>Extremely customizable</a:t>
            </a:r>
          </a:p>
          <a:p>
            <a:pPr marL="285750" indent="-285750">
              <a:buFont typeface="Arial" panose="020B0604020202020204" pitchFamily="34" charset="0"/>
              <a:buChar char="•"/>
            </a:pPr>
            <a:r>
              <a:rPr lang="en-AU" dirty="0"/>
              <a:t>R package</a:t>
            </a:r>
          </a:p>
          <a:p>
            <a:pPr marL="285750" indent="-285750">
              <a:buFont typeface="Arial" panose="020B0604020202020204" pitchFamily="34" charset="0"/>
              <a:buChar char="•"/>
            </a:pPr>
            <a:r>
              <a:rPr lang="en-AU" dirty="0"/>
              <a:t>www.prioritizr.net</a:t>
            </a:r>
          </a:p>
        </p:txBody>
      </p:sp>
      <p:sp>
        <p:nvSpPr>
          <p:cNvPr id="7" name="TextBox 6">
            <a:extLst>
              <a:ext uri="{FF2B5EF4-FFF2-40B4-BE49-F238E27FC236}">
                <a16:creationId xmlns:a16="http://schemas.microsoft.com/office/drawing/2014/main" id="{DFBDE739-F399-46DA-9F47-40B04DC81027}"/>
              </a:ext>
            </a:extLst>
          </p:cNvPr>
          <p:cNvSpPr txBox="1"/>
          <p:nvPr/>
        </p:nvSpPr>
        <p:spPr>
          <a:xfrm>
            <a:off x="944380" y="776479"/>
            <a:ext cx="1018381" cy="376154"/>
          </a:xfrm>
          <a:prstGeom prst="rect">
            <a:avLst/>
          </a:prstGeom>
          <a:noFill/>
        </p:spPr>
        <p:txBody>
          <a:bodyPr wrap="square" rtlCol="0">
            <a:spAutoFit/>
          </a:bodyPr>
          <a:lstStyle/>
          <a:p>
            <a:r>
              <a:rPr lang="en-AU" dirty="0"/>
              <a:t>Zonation</a:t>
            </a:r>
          </a:p>
        </p:txBody>
      </p:sp>
      <p:sp>
        <p:nvSpPr>
          <p:cNvPr id="11" name="TextBox 10">
            <a:extLst>
              <a:ext uri="{FF2B5EF4-FFF2-40B4-BE49-F238E27FC236}">
                <a16:creationId xmlns:a16="http://schemas.microsoft.com/office/drawing/2014/main" id="{0159FD64-9A4A-41E5-BB8B-E07837E08DDE}"/>
              </a:ext>
            </a:extLst>
          </p:cNvPr>
          <p:cNvSpPr txBox="1"/>
          <p:nvPr/>
        </p:nvSpPr>
        <p:spPr>
          <a:xfrm>
            <a:off x="7120773" y="776479"/>
            <a:ext cx="1018381" cy="376154"/>
          </a:xfrm>
          <a:prstGeom prst="rect">
            <a:avLst/>
          </a:prstGeom>
          <a:noFill/>
        </p:spPr>
        <p:txBody>
          <a:bodyPr wrap="square" rtlCol="0">
            <a:spAutoFit/>
          </a:bodyPr>
          <a:lstStyle/>
          <a:p>
            <a:r>
              <a:rPr lang="en-AU" dirty="0" err="1"/>
              <a:t>Prioritizr</a:t>
            </a:r>
            <a:endParaRPr lang="en-AU" dirty="0"/>
          </a:p>
        </p:txBody>
      </p:sp>
      <p:sp>
        <p:nvSpPr>
          <p:cNvPr id="12" name="TextBox 11">
            <a:extLst>
              <a:ext uri="{FF2B5EF4-FFF2-40B4-BE49-F238E27FC236}">
                <a16:creationId xmlns:a16="http://schemas.microsoft.com/office/drawing/2014/main" id="{31E7FC8A-C452-4B24-AD62-BFEEDCDDB2DF}"/>
              </a:ext>
            </a:extLst>
          </p:cNvPr>
          <p:cNvSpPr txBox="1"/>
          <p:nvPr/>
        </p:nvSpPr>
        <p:spPr>
          <a:xfrm>
            <a:off x="4222055" y="776479"/>
            <a:ext cx="928440" cy="369332"/>
          </a:xfrm>
          <a:prstGeom prst="rect">
            <a:avLst/>
          </a:prstGeom>
          <a:noFill/>
        </p:spPr>
        <p:txBody>
          <a:bodyPr wrap="square" rtlCol="0">
            <a:spAutoFit/>
          </a:bodyPr>
          <a:lstStyle/>
          <a:p>
            <a:r>
              <a:rPr lang="en-AU" dirty="0" err="1"/>
              <a:t>Marxan</a:t>
            </a:r>
            <a:endParaRPr lang="en-AU" dirty="0"/>
          </a:p>
        </p:txBody>
      </p:sp>
    </p:spTree>
    <p:extLst>
      <p:ext uri="{BB962C8B-B14F-4D97-AF65-F5344CB8AC3E}">
        <p14:creationId xmlns:p14="http://schemas.microsoft.com/office/powerpoint/2010/main" val="39790454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1169D-A141-4732-AB17-FB03CF066F01}"/>
              </a:ext>
            </a:extLst>
          </p:cNvPr>
          <p:cNvSpPr>
            <a:spLocks noGrp="1"/>
          </p:cNvSpPr>
          <p:nvPr>
            <p:ph type="title"/>
          </p:nvPr>
        </p:nvSpPr>
        <p:spPr>
          <a:xfrm>
            <a:off x="457200" y="1650314"/>
            <a:ext cx="8229600" cy="1432321"/>
          </a:xfrm>
        </p:spPr>
        <p:txBody>
          <a:bodyPr>
            <a:noAutofit/>
          </a:bodyPr>
          <a:lstStyle/>
          <a:p>
            <a:r>
              <a:rPr lang="en-AU" sz="4800" dirty="0" smtClean="0"/>
              <a:t>So, what research have I done on reserve selection?</a:t>
            </a:r>
            <a:endParaRPr lang="en-AU" sz="4800" dirty="0"/>
          </a:p>
        </p:txBody>
      </p:sp>
      <p:sp>
        <p:nvSpPr>
          <p:cNvPr id="4" name="TextBox 3">
            <a:extLst>
              <a:ext uri="{FF2B5EF4-FFF2-40B4-BE49-F238E27FC236}">
                <a16:creationId xmlns:a16="http://schemas.microsoft.com/office/drawing/2014/main" id="{89F198CB-71E1-4A64-9C02-BD4A86B040BD}"/>
              </a:ext>
            </a:extLst>
          </p:cNvPr>
          <p:cNvSpPr txBox="1"/>
          <p:nvPr/>
        </p:nvSpPr>
        <p:spPr>
          <a:xfrm>
            <a:off x="3111500" y="4724400"/>
            <a:ext cx="6032500" cy="369332"/>
          </a:xfrm>
          <a:prstGeom prst="rect">
            <a:avLst/>
          </a:prstGeom>
          <a:noFill/>
        </p:spPr>
        <p:txBody>
          <a:bodyPr wrap="square" rtlCol="0">
            <a:spAutoFit/>
          </a:bodyPr>
          <a:lstStyle/>
          <a:p>
            <a:r>
              <a:rPr lang="en-AU" dirty="0"/>
              <a:t>Hanson et al. (2020) Nature, DOI:10.1038/s41586-020-2138-7</a:t>
            </a:r>
          </a:p>
        </p:txBody>
      </p:sp>
    </p:spTree>
    <p:extLst>
      <p:ext uri="{BB962C8B-B14F-4D97-AF65-F5344CB8AC3E}">
        <p14:creationId xmlns:p14="http://schemas.microsoft.com/office/powerpoint/2010/main" val="27729780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normAutofit/>
          </a:bodyPr>
          <a:lstStyle/>
          <a:p>
            <a:r>
              <a:rPr lang="en-AU" dirty="0" smtClean="0"/>
              <a:t>Remember the CARE principles?</a:t>
            </a:r>
            <a:endParaRPr lang="en-AU" dirty="0"/>
          </a:p>
        </p:txBody>
      </p:sp>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b="1" u="sng"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17355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19155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126460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1829435"/>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368800" y="339500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6736080" y="353192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6443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406730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424734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35963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416120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8" name="Multiply 27"/>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907238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3600" y="1281600"/>
            <a:ext cx="8611200" cy="2750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p:txBody>
          <a:bodyPr/>
          <a:lstStyle/>
          <a:p>
            <a:r>
              <a:rPr lang="en-AU" b="1" dirty="0">
                <a:latin typeface="Arial" panose="020B0604020202020204" pitchFamily="34" charset="0"/>
                <a:cs typeface="Arial" panose="020B0604020202020204" pitchFamily="34" charset="0"/>
              </a:rPr>
              <a:t>Protected areas</a:t>
            </a:r>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41765" y="1360449"/>
            <a:ext cx="8460470" cy="2581810"/>
          </a:xfrm>
          <a:prstGeom prst="rect">
            <a:avLst/>
          </a:prstGeom>
        </p:spPr>
      </p:pic>
    </p:spTree>
    <p:extLst>
      <p:ext uri="{BB962C8B-B14F-4D97-AF65-F5344CB8AC3E}">
        <p14:creationId xmlns:p14="http://schemas.microsoft.com/office/powerpoint/2010/main" val="12546934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a:latin typeface="Arial" panose="020B0604020202020204" pitchFamily="34" charset="0"/>
                <a:cs typeface="Arial" panose="020B0604020202020204" pitchFamily="34" charset="0"/>
              </a:rPr>
              <a:t>Evolutionary processes</a:t>
            </a:r>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0000"/>
                  </a:solidFill>
                  <a:effectLst/>
                  <a:uLnTx/>
                  <a:uFillTx/>
                  <a:latin typeface="Calibri"/>
                  <a:ea typeface="+mn-ea"/>
                  <a:cs typeface="+mn-cs"/>
                </a:rPr>
                <a:t>Species range</a:t>
              </a: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Population</a:t>
              </a: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05721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latin typeface="Arial" panose="020B0604020202020204" pitchFamily="34" charset="0"/>
                <a:cs typeface="Arial" panose="020B0604020202020204" pitchFamily="34" charset="0"/>
              </a:rPr>
              <a:t>Evolutionary processes</a:t>
            </a:r>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0000"/>
                  </a:solidFill>
                  <a:effectLst/>
                  <a:uLnTx/>
                  <a:uFillTx/>
                  <a:latin typeface="Calibri"/>
                  <a:ea typeface="+mn-ea"/>
                  <a:cs typeface="+mn-cs"/>
                </a:rPr>
                <a:t>Species range</a:t>
              </a: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Population</a:t>
              </a: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36645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latin typeface="Arial" panose="020B0604020202020204" pitchFamily="34" charset="0"/>
                <a:cs typeface="Arial" panose="020B0604020202020204" pitchFamily="34" charset="0"/>
              </a:rPr>
              <a:t>Evolutionary processes</a:t>
            </a:r>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0000"/>
                  </a:solidFill>
                  <a:effectLst/>
                  <a:uLnTx/>
                  <a:uFillTx/>
                  <a:latin typeface="Calibri"/>
                  <a:ea typeface="+mn-ea"/>
                  <a:cs typeface="+mn-cs"/>
                </a:rPr>
                <a:t>Species range</a:t>
              </a: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Population</a:t>
              </a: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941530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latin typeface="Arial" panose="020B0604020202020204" pitchFamily="34" charset="0"/>
                <a:cs typeface="Arial" panose="020B0604020202020204" pitchFamily="34" charset="0"/>
              </a:rPr>
              <a:t>Species data</a:t>
            </a:r>
          </a:p>
        </p:txBody>
      </p:sp>
      <p:sp>
        <p:nvSpPr>
          <p:cNvPr id="3" name="Content Placeholder 2"/>
          <p:cNvSpPr>
            <a:spLocks noGrp="1"/>
          </p:cNvSpPr>
          <p:nvPr>
            <p:ph idx="1"/>
          </p:nvPr>
        </p:nvSpPr>
        <p:spPr>
          <a:xfrm>
            <a:off x="662940" y="1200151"/>
            <a:ext cx="7818120" cy="3718436"/>
          </a:xfrm>
        </p:spPr>
        <p:txBody>
          <a:bodyPr>
            <a:normAutofit fontScale="85000" lnSpcReduction="20000"/>
          </a:bodyPr>
          <a:lstStyle/>
          <a:p>
            <a:r>
              <a:rPr lang="en-AU" dirty="0"/>
              <a:t>9,670 bird,  5,070 mammal, 5,197 amphibian species</a:t>
            </a:r>
          </a:p>
          <a:p>
            <a:endParaRPr lang="en-AU" dirty="0"/>
          </a:p>
          <a:p>
            <a:r>
              <a:rPr lang="en-AU" dirty="0"/>
              <a:t>5 × 5 km maps delineating suitable habitat</a:t>
            </a:r>
          </a:p>
          <a:p>
            <a:pPr marL="0" indent="0">
              <a:buNone/>
            </a:pPr>
            <a:endParaRPr lang="en-AU" dirty="0"/>
          </a:p>
          <a:p>
            <a:r>
              <a:rPr lang="en-AU" dirty="0"/>
              <a:t>Split each species’ distribution into 10 “environmental” partitions</a:t>
            </a:r>
          </a:p>
          <a:p>
            <a:endParaRPr lang="en-AU" dirty="0"/>
          </a:p>
          <a:p>
            <a:r>
              <a:rPr lang="en-AU" dirty="0"/>
              <a:t>Habitat targets set following </a:t>
            </a:r>
            <a:r>
              <a:rPr lang="en-AU" dirty="0" smtClean="0"/>
              <a:t>Rodrigues approach</a:t>
            </a:r>
            <a:endParaRPr lang="en-AU" dirty="0"/>
          </a:p>
          <a:p>
            <a:endParaRPr lang="en-AU" dirty="0"/>
          </a:p>
          <a:p>
            <a:endParaRPr lang="en-AU" dirty="0"/>
          </a:p>
          <a:p>
            <a:endParaRPr lang="en-AU" dirty="0"/>
          </a:p>
        </p:txBody>
      </p:sp>
      <p:sp>
        <p:nvSpPr>
          <p:cNvPr id="5" name="Content Placeholder 2"/>
          <p:cNvSpPr txBox="1">
            <a:spLocks/>
          </p:cNvSpPr>
          <p:nvPr/>
        </p:nvSpPr>
        <p:spPr>
          <a:xfrm>
            <a:off x="5181599" y="1261111"/>
            <a:ext cx="4918588" cy="3718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084296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latin typeface="Arial" panose="020B0604020202020204" pitchFamily="34" charset="0"/>
                <a:cs typeface="Arial" panose="020B0604020202020204" pitchFamily="34" charset="0"/>
              </a:rPr>
              <a:t>Italian Agile Frog</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50037"/>
          <a:stretch/>
        </p:blipFill>
        <p:spPr>
          <a:xfrm>
            <a:off x="961847" y="1063229"/>
            <a:ext cx="7017106" cy="169037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5105" b="41629"/>
          <a:stretch/>
        </p:blipFill>
        <p:spPr>
          <a:xfrm>
            <a:off x="961847" y="2753599"/>
            <a:ext cx="7017106" cy="2147570"/>
          </a:xfrm>
          <a:prstGeom prst="rect">
            <a:avLst/>
          </a:prstGeom>
        </p:spPr>
      </p:pic>
    </p:spTree>
    <p:extLst>
      <p:ext uri="{BB962C8B-B14F-4D97-AF65-F5344CB8AC3E}">
        <p14:creationId xmlns:p14="http://schemas.microsoft.com/office/powerpoint/2010/main" val="40273775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425579" y="1017011"/>
            <a:ext cx="4608354" cy="398021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205739" y="53579"/>
            <a:ext cx="8767671" cy="857250"/>
          </a:xfrm>
        </p:spPr>
        <p:txBody>
          <a:bodyPr>
            <a:normAutofit fontScale="90000"/>
          </a:bodyPr>
          <a:lstStyle/>
          <a:p>
            <a:r>
              <a:rPr lang="en-AU" sz="3600" dirty="0">
                <a:latin typeface="Arial" panose="020B0604020202020204" pitchFamily="34" charset="0"/>
                <a:cs typeface="Arial" panose="020B0604020202020204" pitchFamily="34" charset="0"/>
              </a:rPr>
              <a:t>How good is the existing protected system?</a:t>
            </a:r>
          </a:p>
        </p:txBody>
      </p:sp>
      <p:sp>
        <p:nvSpPr>
          <p:cNvPr id="8" name="TextBox 7"/>
          <p:cNvSpPr txBox="1"/>
          <p:nvPr/>
        </p:nvSpPr>
        <p:spPr>
          <a:xfrm>
            <a:off x="205739" y="1211579"/>
            <a:ext cx="4381501" cy="378565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18,688 (94%) species are not adequately represented in reserves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8,921 (45%)  species do not have a single partition  adequately represented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Of these 8,921 species, 2,266 species are globally imperilled</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0246" y="1105396"/>
            <a:ext cx="4439282" cy="3771403"/>
          </a:xfrm>
          <a:prstGeom prst="rect">
            <a:avLst/>
          </a:prstGeom>
        </p:spPr>
      </p:pic>
      <p:sp>
        <p:nvSpPr>
          <p:cNvPr id="9" name="Rectangle 8"/>
          <p:cNvSpPr/>
          <p:nvPr/>
        </p:nvSpPr>
        <p:spPr>
          <a:xfrm>
            <a:off x="8428362" y="1105395"/>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8421910" y="2282261"/>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8347463" y="3378694"/>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p:cNvSpPr txBox="1"/>
          <p:nvPr/>
        </p:nvSpPr>
        <p:spPr>
          <a:xfrm>
            <a:off x="7142842" y="1075398"/>
            <a:ext cx="16642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a:ea typeface="+mn-ea"/>
                <a:cs typeface="+mn-cs"/>
              </a:rPr>
              <a:t>Amphibians</a:t>
            </a:r>
          </a:p>
        </p:txBody>
      </p:sp>
      <p:sp>
        <p:nvSpPr>
          <p:cNvPr id="12" name="TextBox 11"/>
          <p:cNvSpPr txBox="1"/>
          <p:nvPr/>
        </p:nvSpPr>
        <p:spPr>
          <a:xfrm>
            <a:off x="8024757" y="2161830"/>
            <a:ext cx="80720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a:ea typeface="+mn-ea"/>
                <a:cs typeface="+mn-cs"/>
              </a:rPr>
              <a:t>Birds</a:t>
            </a:r>
          </a:p>
        </p:txBody>
      </p:sp>
      <p:sp>
        <p:nvSpPr>
          <p:cNvPr id="13" name="TextBox 12"/>
          <p:cNvSpPr txBox="1"/>
          <p:nvPr/>
        </p:nvSpPr>
        <p:spPr>
          <a:xfrm>
            <a:off x="7445102" y="3318256"/>
            <a:ext cx="142378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a:ea typeface="+mn-ea"/>
                <a:cs typeface="+mn-cs"/>
              </a:rPr>
              <a:t>Mammals</a:t>
            </a:r>
          </a:p>
        </p:txBody>
      </p:sp>
    </p:spTree>
    <p:extLst>
      <p:ext uri="{BB962C8B-B14F-4D97-AF65-F5344CB8AC3E}">
        <p14:creationId xmlns:p14="http://schemas.microsoft.com/office/powerpoint/2010/main" val="36921706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latin typeface="Arial" panose="020B0604020202020204" pitchFamily="34" charset="0"/>
                <a:cs typeface="Arial" panose="020B0604020202020204" pitchFamily="34" charset="0"/>
              </a:rPr>
              <a:t>Giant Panda</a:t>
            </a:r>
          </a:p>
        </p:txBody>
      </p:sp>
      <p:grpSp>
        <p:nvGrpSpPr>
          <p:cNvPr id="11" name="Group 10"/>
          <p:cNvGrpSpPr/>
          <p:nvPr/>
        </p:nvGrpSpPr>
        <p:grpSpPr>
          <a:xfrm>
            <a:off x="355329" y="1144396"/>
            <a:ext cx="8331471" cy="3693551"/>
            <a:chOff x="223249" y="1235836"/>
            <a:chExt cx="8331471" cy="3693551"/>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7721" t="3643" r="24517" b="9721"/>
            <a:stretch/>
          </p:blipFill>
          <p:spPr>
            <a:xfrm>
              <a:off x="4409440" y="1235836"/>
              <a:ext cx="4145280" cy="369355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7866" t="2604" r="25386" b="10135"/>
            <a:stretch/>
          </p:blipFill>
          <p:spPr>
            <a:xfrm>
              <a:off x="223249" y="1235836"/>
              <a:ext cx="4054111" cy="3693551"/>
            </a:xfrm>
            <a:prstGeom prst="rect">
              <a:avLst/>
            </a:prstGeom>
          </p:spPr>
        </p:pic>
        <p:sp>
          <p:nvSpPr>
            <p:cNvPr id="10" name="Oval 9"/>
            <p:cNvSpPr/>
            <p:nvPr/>
          </p:nvSpPr>
          <p:spPr>
            <a:xfrm>
              <a:off x="4409440" y="4013200"/>
              <a:ext cx="548640" cy="5384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2" name="TextBox 11"/>
          <p:cNvSpPr txBox="1"/>
          <p:nvPr/>
        </p:nvSpPr>
        <p:spPr>
          <a:xfrm>
            <a:off x="5700790" y="2814320"/>
            <a:ext cx="2986010"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FFFF00"/>
                </a:solidFill>
                <a:effectLst/>
                <a:uLnTx/>
                <a:uFillTx/>
                <a:latin typeface="Calibri"/>
                <a:ea typeface="+mn-ea"/>
                <a:cs typeface="+mn-cs"/>
              </a:rPr>
              <a:t>Local </a:t>
            </a:r>
            <a:r>
              <a:rPr kumimoji="0" lang="en-AU" sz="3200" b="0" i="0" u="none" strike="noStrike" kern="1200" cap="none" spc="0" normalizeH="0" baseline="0" noProof="0" dirty="0">
                <a:ln>
                  <a:noFill/>
                </a:ln>
                <a:solidFill>
                  <a:srgbClr val="FFFF00"/>
                </a:solidFill>
                <a:effectLst/>
                <a:uLnTx/>
                <a:uFillTx/>
                <a:latin typeface="Calibri"/>
                <a:ea typeface="+mn-ea"/>
                <a:cs typeface="+mn-cs"/>
              </a:rPr>
              <a:t>adaptations</a:t>
            </a:r>
            <a:endParaRPr kumimoji="0" lang="en-AU" sz="2800" b="0" i="0" u="none" strike="noStrike" kern="1200" cap="none" spc="0" normalizeH="0" baseline="0" noProof="0" dirty="0">
              <a:ln>
                <a:noFill/>
              </a:ln>
              <a:solidFill>
                <a:srgbClr val="FFFF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FFFF00"/>
                </a:solidFill>
                <a:effectLst/>
                <a:uLnTx/>
                <a:uFillTx/>
                <a:latin typeface="Calibri"/>
                <a:ea typeface="+mn-ea"/>
                <a:cs typeface="+mn-cs"/>
              </a:rPr>
              <a:t>in immune system</a:t>
            </a:r>
          </a:p>
        </p:txBody>
      </p:sp>
    </p:spTree>
    <p:extLst>
      <p:ext uri="{BB962C8B-B14F-4D97-AF65-F5344CB8AC3E}">
        <p14:creationId xmlns:p14="http://schemas.microsoft.com/office/powerpoint/2010/main" val="37330190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normAutofit fontScale="90000"/>
          </a:bodyPr>
          <a:lstStyle/>
          <a:p>
            <a:r>
              <a:rPr lang="en-AU" dirty="0">
                <a:latin typeface="Arial" panose="020B0604020202020204" pitchFamily="34" charset="0"/>
                <a:cs typeface="Arial" panose="020B0604020202020204" pitchFamily="34" charset="0"/>
              </a:rPr>
              <a:t>Prioritization for realized niches</a:t>
            </a:r>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109283" y="857076"/>
            <a:ext cx="4628755" cy="3877481"/>
          </a:xfrm>
        </p:spPr>
      </p:pic>
      <p:pic>
        <p:nvPicPr>
          <p:cNvPr id="5" name="Picture 4"/>
          <p:cNvPicPr>
            <a:picLocks noChangeAspect="1"/>
          </p:cNvPicPr>
          <p:nvPr/>
        </p:nvPicPr>
        <p:blipFill>
          <a:blip r:embed="rId3"/>
          <a:stretch>
            <a:fillRect/>
          </a:stretch>
        </p:blipFill>
        <p:spPr>
          <a:xfrm>
            <a:off x="4403446" y="4856507"/>
            <a:ext cx="4040428" cy="154302"/>
          </a:xfrm>
          <a:prstGeom prst="rect">
            <a:avLst/>
          </a:prstGeom>
        </p:spPr>
      </p:pic>
      <p:sp>
        <p:nvSpPr>
          <p:cNvPr id="3" name="Rectangle 2"/>
          <p:cNvSpPr/>
          <p:nvPr/>
        </p:nvSpPr>
        <p:spPr>
          <a:xfrm>
            <a:off x="3835318" y="2839065"/>
            <a:ext cx="5191432" cy="1961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p:cNvSpPr txBox="1"/>
          <p:nvPr/>
        </p:nvSpPr>
        <p:spPr>
          <a:xfrm>
            <a:off x="99060" y="837219"/>
            <a:ext cx="4010223" cy="341632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35.9 % of the Earth’s land needed to complement existing protected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Biodiversity hotspots are critically important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Conservation efforts needed across the planet</a:t>
            </a:r>
          </a:p>
        </p:txBody>
      </p:sp>
    </p:spTree>
    <p:extLst>
      <p:ext uri="{BB962C8B-B14F-4D97-AF65-F5344CB8AC3E}">
        <p14:creationId xmlns:p14="http://schemas.microsoft.com/office/powerpoint/2010/main" val="40079369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30" y="-7874"/>
            <a:ext cx="8587740" cy="857250"/>
          </a:xfrm>
        </p:spPr>
        <p:txBody>
          <a:bodyPr>
            <a:normAutofit fontScale="90000"/>
          </a:bodyPr>
          <a:lstStyle/>
          <a:p>
            <a:r>
              <a:rPr lang="en-AU" dirty="0">
                <a:latin typeface="Arial" panose="020B0604020202020204" pitchFamily="34" charset="0"/>
                <a:cs typeface="Arial" panose="020B0604020202020204" pitchFamily="34" charset="0"/>
              </a:rPr>
              <a:t>What if we ignore species niches?</a:t>
            </a:r>
          </a:p>
        </p:txBody>
      </p:sp>
      <p:pic>
        <p:nvPicPr>
          <p:cNvPr id="5" name="Picture 4"/>
          <p:cNvPicPr>
            <a:picLocks noChangeAspect="1"/>
          </p:cNvPicPr>
          <p:nvPr/>
        </p:nvPicPr>
        <p:blipFill>
          <a:blip r:embed="rId2"/>
          <a:stretch>
            <a:fillRect/>
          </a:stretch>
        </p:blipFill>
        <p:spPr>
          <a:xfrm>
            <a:off x="4403446" y="4856507"/>
            <a:ext cx="4040428" cy="154302"/>
          </a:xfrm>
          <a:prstGeom prst="rect">
            <a:avLst/>
          </a:prstGeom>
        </p:spPr>
      </p:pic>
      <p:sp>
        <p:nvSpPr>
          <p:cNvPr id="6" name="TextBox 5"/>
          <p:cNvSpPr txBox="1"/>
          <p:nvPr/>
        </p:nvSpPr>
        <p:spPr>
          <a:xfrm>
            <a:off x="99060" y="1025395"/>
            <a:ext cx="4010223" cy="35394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Only 3.7% less of the Earth’s land than prioritization which considers niches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8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Fails to adequately represent 7,989 (40%) species</a:t>
            </a:r>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r="23980"/>
          <a:stretch/>
        </p:blipFill>
        <p:spPr>
          <a:xfrm>
            <a:off x="4189776" y="938267"/>
            <a:ext cx="4666222" cy="3828466"/>
          </a:xfrm>
          <a:prstGeom prst="rect">
            <a:avLst/>
          </a:prstGeom>
        </p:spPr>
      </p:pic>
    </p:spTree>
    <p:extLst>
      <p:ext uri="{BB962C8B-B14F-4D97-AF65-F5344CB8AC3E}">
        <p14:creationId xmlns:p14="http://schemas.microsoft.com/office/powerpoint/2010/main" val="25391239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078" y="97986"/>
            <a:ext cx="8571322" cy="943414"/>
          </a:xfrm>
        </p:spPr>
        <p:txBody>
          <a:bodyPr>
            <a:noAutofit/>
          </a:bodyPr>
          <a:lstStyle/>
          <a:p>
            <a:r>
              <a:rPr lang="en-AU" sz="4000" dirty="0">
                <a:latin typeface="Arial" panose="020B0604020202020204" pitchFamily="34" charset="0"/>
                <a:cs typeface="Arial" panose="020B0604020202020204" pitchFamily="34" charset="0"/>
              </a:rPr>
              <a:t>Conservation of realized niches</a:t>
            </a:r>
          </a:p>
        </p:txBody>
      </p:sp>
      <p:sp>
        <p:nvSpPr>
          <p:cNvPr id="3" name="Content Placeholder 2"/>
          <p:cNvSpPr>
            <a:spLocks noGrp="1"/>
          </p:cNvSpPr>
          <p:nvPr>
            <p:ph idx="1"/>
          </p:nvPr>
        </p:nvSpPr>
        <p:spPr>
          <a:xfrm>
            <a:off x="457200" y="1355010"/>
            <a:ext cx="5181600" cy="3690504"/>
          </a:xfrm>
        </p:spPr>
        <p:txBody>
          <a:bodyPr>
            <a:normAutofit fontScale="85000" lnSpcReduction="20000"/>
          </a:bodyPr>
          <a:lstStyle/>
          <a:p>
            <a:r>
              <a:rPr lang="en-AU" dirty="0"/>
              <a:t>Current protected area system is insufficient</a:t>
            </a:r>
          </a:p>
          <a:p>
            <a:endParaRPr lang="en-AU" dirty="0"/>
          </a:p>
          <a:p>
            <a:r>
              <a:rPr lang="en-AU" dirty="0"/>
              <a:t>More protected areas are needed to fill the gaps</a:t>
            </a:r>
          </a:p>
          <a:p>
            <a:endParaRPr lang="en-AU" dirty="0"/>
          </a:p>
          <a:p>
            <a:r>
              <a:rPr lang="en-AU" dirty="0"/>
              <a:t>Future conservation efforts need to explicitly account for environmental variation</a:t>
            </a:r>
          </a:p>
        </p:txBody>
      </p:sp>
      <p:pic>
        <p:nvPicPr>
          <p:cNvPr id="6"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654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Straight Connector 104"/>
          <p:cNvCxnSpPr/>
          <p:nvPr/>
        </p:nvCxnSpPr>
        <p:spPr>
          <a:xfrm>
            <a:off x="7354726" y="1598799"/>
            <a:ext cx="0" cy="102725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354726" y="2623181"/>
            <a:ext cx="145566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7365330" y="2667974"/>
            <a:ext cx="882248" cy="4365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smtClean="0">
                <a:ln>
                  <a:noFill/>
                </a:ln>
                <a:solidFill>
                  <a:prstClr val="white"/>
                </a:solidFill>
                <a:effectLst/>
                <a:uLnTx/>
                <a:uFillTx/>
                <a:latin typeface="Calibri"/>
                <a:ea typeface="+mn-ea"/>
                <a:cs typeface="+mn-cs"/>
              </a:rPr>
              <a:t>2000</a:t>
            </a:r>
            <a:endParaRPr kumimoji="0" lang="en-AU"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8" name="TextBox 107"/>
          <p:cNvSpPr txBox="1"/>
          <p:nvPr/>
        </p:nvSpPr>
        <p:spPr>
          <a:xfrm>
            <a:off x="8143029" y="2655449"/>
            <a:ext cx="9172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smtClean="0">
                <a:ln>
                  <a:noFill/>
                </a:ln>
                <a:solidFill>
                  <a:prstClr val="white"/>
                </a:solidFill>
                <a:effectLst/>
                <a:uLnTx/>
                <a:uFillTx/>
                <a:latin typeface="Calibri"/>
                <a:ea typeface="+mn-ea"/>
                <a:cs typeface="+mn-cs"/>
              </a:rPr>
              <a:t>Future</a:t>
            </a:r>
            <a:endParaRPr kumimoji="0" lang="en-AU" sz="20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09" name="Straight Connector 108"/>
          <p:cNvCxnSpPr/>
          <p:nvPr/>
        </p:nvCxnSpPr>
        <p:spPr>
          <a:xfrm>
            <a:off x="7650122" y="2623181"/>
            <a:ext cx="0" cy="654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8732382" y="2622707"/>
            <a:ext cx="0" cy="654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rot="16200000">
            <a:off x="6284329" y="1938257"/>
            <a:ext cx="16409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smtClean="0">
                <a:ln>
                  <a:noFill/>
                </a:ln>
                <a:solidFill>
                  <a:prstClr val="white"/>
                </a:solidFill>
                <a:effectLst/>
                <a:uLnTx/>
                <a:uFillTx/>
                <a:latin typeface="Calibri"/>
                <a:ea typeface="+mn-ea"/>
                <a:cs typeface="+mn-cs"/>
              </a:rPr>
              <a:t>Biodiversity</a:t>
            </a: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3" name="Freeform 112"/>
          <p:cNvSpPr/>
          <p:nvPr/>
        </p:nvSpPr>
        <p:spPr>
          <a:xfrm>
            <a:off x="7451810" y="1781500"/>
            <a:ext cx="322708" cy="384339"/>
          </a:xfrm>
          <a:custGeom>
            <a:avLst/>
            <a:gdLst>
              <a:gd name="connsiteX0" fmla="*/ 0 w 1365813"/>
              <a:gd name="connsiteY0" fmla="*/ 0 h 787079"/>
              <a:gd name="connsiteX1" fmla="*/ 370390 w 1365813"/>
              <a:gd name="connsiteY1" fmla="*/ 277793 h 787079"/>
              <a:gd name="connsiteX2" fmla="*/ 775504 w 1365813"/>
              <a:gd name="connsiteY2" fmla="*/ 544010 h 787079"/>
              <a:gd name="connsiteX3" fmla="*/ 1365813 w 1365813"/>
              <a:gd name="connsiteY3" fmla="*/ 787079 h 787079"/>
            </a:gdLst>
            <a:ahLst/>
            <a:cxnLst>
              <a:cxn ang="0">
                <a:pos x="connsiteX0" y="connsiteY0"/>
              </a:cxn>
              <a:cxn ang="0">
                <a:pos x="connsiteX1" y="connsiteY1"/>
              </a:cxn>
              <a:cxn ang="0">
                <a:pos x="connsiteX2" y="connsiteY2"/>
              </a:cxn>
              <a:cxn ang="0">
                <a:pos x="connsiteX3" y="connsiteY3"/>
              </a:cxn>
            </a:cxnLst>
            <a:rect l="l" t="t" r="r" b="b"/>
            <a:pathLst>
              <a:path w="1365813" h="787079">
                <a:moveTo>
                  <a:pt x="0" y="0"/>
                </a:moveTo>
                <a:cubicBezTo>
                  <a:pt x="120569" y="93562"/>
                  <a:pt x="241139" y="187125"/>
                  <a:pt x="370390" y="277793"/>
                </a:cubicBezTo>
                <a:cubicBezTo>
                  <a:pt x="499641" y="368461"/>
                  <a:pt x="609600" y="459129"/>
                  <a:pt x="775504" y="544010"/>
                </a:cubicBezTo>
                <a:cubicBezTo>
                  <a:pt x="941408" y="628891"/>
                  <a:pt x="1153610" y="707985"/>
                  <a:pt x="1365813" y="787079"/>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Rectangle 117"/>
          <p:cNvSpPr/>
          <p:nvPr/>
        </p:nvSpPr>
        <p:spPr>
          <a:xfrm>
            <a:off x="6926392"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9" name="Rectangle 118"/>
          <p:cNvSpPr/>
          <p:nvPr/>
        </p:nvSpPr>
        <p:spPr>
          <a:xfrm>
            <a:off x="4643482"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4" name="Rectangle 123"/>
          <p:cNvSpPr/>
          <p:nvPr/>
        </p:nvSpPr>
        <p:spPr>
          <a:xfrm>
            <a:off x="4783064" y="1774996"/>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5" name="Rectangle 114"/>
          <p:cNvSpPr/>
          <p:nvPr/>
        </p:nvSpPr>
        <p:spPr>
          <a:xfrm>
            <a:off x="172764" y="1768579"/>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TextBox 115"/>
          <p:cNvSpPr txBox="1"/>
          <p:nvPr/>
        </p:nvSpPr>
        <p:spPr>
          <a:xfrm>
            <a:off x="11896" y="1290573"/>
            <a:ext cx="223138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smtClean="0">
                <a:ln>
                  <a:noFill/>
                </a:ln>
                <a:solidFill>
                  <a:prstClr val="white"/>
                </a:solidFill>
                <a:effectLst/>
                <a:uLnTx/>
                <a:uFillTx/>
                <a:latin typeface="Calibri"/>
                <a:ea typeface="+mn-ea"/>
                <a:cs typeface="+mn-cs"/>
              </a:rPr>
              <a:t>Ecological surveys</a:t>
            </a:r>
            <a:endParaRPr kumimoji="0" lang="en-AU" sz="2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7" name="Rectangle 116"/>
          <p:cNvSpPr/>
          <p:nvPr/>
        </p:nvSpPr>
        <p:spPr>
          <a:xfrm>
            <a:off x="60629"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60" name="Picture 159"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7343" y="1938777"/>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descr="http://phylopic.org/assets/images/submissions/c07ce7b7-5fb5-484f-83a0-567bb0795e18.thumb.png"/>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69482" y="1904374"/>
            <a:ext cx="316898" cy="316898"/>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61"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3118" y="2534616"/>
            <a:ext cx="428599" cy="428599"/>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2378" y="1878776"/>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4920" y="2339747"/>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2271" y="2538196"/>
            <a:ext cx="428599" cy="428599"/>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65"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1724" y="1748605"/>
            <a:ext cx="428599" cy="428599"/>
          </a:xfrm>
          <a:prstGeom prst="rect">
            <a:avLst/>
          </a:prstGeom>
          <a:noFill/>
          <a:extLst>
            <a:ext uri="{909E8E84-426E-40DD-AFC4-6F175D3DCCD1}">
              <a14:hiddenFill xmlns:a14="http://schemas.microsoft.com/office/drawing/2010/main">
                <a:solidFill>
                  <a:srgbClr val="FFFFFF"/>
                </a:solidFill>
              </a14:hiddenFill>
            </a:ext>
          </a:extLst>
        </p:spPr>
      </p:pic>
      <p:sp>
        <p:nvSpPr>
          <p:cNvPr id="120" name="Rectangle 119"/>
          <p:cNvSpPr/>
          <p:nvPr/>
        </p:nvSpPr>
        <p:spPr>
          <a:xfrm>
            <a:off x="2360571"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1" name="TextBox 120"/>
          <p:cNvSpPr txBox="1"/>
          <p:nvPr/>
        </p:nvSpPr>
        <p:spPr>
          <a:xfrm>
            <a:off x="2315079" y="1305441"/>
            <a:ext cx="221759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smtClean="0">
                <a:ln>
                  <a:noFill/>
                </a:ln>
                <a:solidFill>
                  <a:prstClr val="white"/>
                </a:solidFill>
                <a:effectLst/>
                <a:uLnTx/>
                <a:uFillTx/>
                <a:latin typeface="Calibri"/>
                <a:ea typeface="+mn-ea"/>
                <a:cs typeface="+mn-cs"/>
              </a:rPr>
              <a:t>Distribution maps</a:t>
            </a:r>
            <a:endParaRPr kumimoji="0" lang="en-AU" sz="2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3" name="Rectangle 122"/>
          <p:cNvSpPr/>
          <p:nvPr/>
        </p:nvSpPr>
        <p:spPr>
          <a:xfrm>
            <a:off x="2460787" y="1774996"/>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7" name="Oval 166"/>
          <p:cNvSpPr/>
          <p:nvPr/>
        </p:nvSpPr>
        <p:spPr>
          <a:xfrm>
            <a:off x="2522903" y="1918839"/>
            <a:ext cx="908385" cy="703865"/>
          </a:xfrm>
          <a:prstGeom prst="ellipse">
            <a:avLst/>
          </a:prstGeom>
          <a:solidFill>
            <a:srgbClr val="22809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8" name="Oval 167"/>
          <p:cNvSpPr/>
          <p:nvPr/>
        </p:nvSpPr>
        <p:spPr>
          <a:xfrm>
            <a:off x="3774171" y="1877283"/>
            <a:ext cx="501192" cy="552122"/>
          </a:xfrm>
          <a:prstGeom prst="ellipse">
            <a:avLst/>
          </a:prstGeom>
          <a:solidFill>
            <a:srgbClr val="6F8E3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9" name="Flowchart: Manual Operation 242"/>
          <p:cNvSpPr/>
          <p:nvPr/>
        </p:nvSpPr>
        <p:spPr>
          <a:xfrm rot="10800000">
            <a:off x="2600904" y="1918837"/>
            <a:ext cx="1095262" cy="111146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4066 w 10000"/>
              <a:gd name="connsiteY3" fmla="*/ 10000 h 10000"/>
              <a:gd name="connsiteX4" fmla="*/ 0 w 10000"/>
              <a:gd name="connsiteY4" fmla="*/ 0 h 10000"/>
              <a:gd name="connsiteX0" fmla="*/ 0 w 10000"/>
              <a:gd name="connsiteY0" fmla="*/ 0 h 10401"/>
              <a:gd name="connsiteX1" fmla="*/ 10000 w 10000"/>
              <a:gd name="connsiteY1" fmla="*/ 0 h 10401"/>
              <a:gd name="connsiteX2" fmla="*/ 5771 w 10000"/>
              <a:gd name="connsiteY2" fmla="*/ 10401 h 10401"/>
              <a:gd name="connsiteX3" fmla="*/ 4066 w 10000"/>
              <a:gd name="connsiteY3" fmla="*/ 10000 h 10401"/>
              <a:gd name="connsiteX4" fmla="*/ 0 w 10000"/>
              <a:gd name="connsiteY4" fmla="*/ 0 h 10401"/>
              <a:gd name="connsiteX0" fmla="*/ 0 w 10000"/>
              <a:gd name="connsiteY0" fmla="*/ 0 h 10401"/>
              <a:gd name="connsiteX1" fmla="*/ 10000 w 10000"/>
              <a:gd name="connsiteY1" fmla="*/ 0 h 10401"/>
              <a:gd name="connsiteX2" fmla="*/ 5771 w 10000"/>
              <a:gd name="connsiteY2" fmla="*/ 10401 h 10401"/>
              <a:gd name="connsiteX3" fmla="*/ 4066 w 10000"/>
              <a:gd name="connsiteY3" fmla="*/ 10000 h 10401"/>
              <a:gd name="connsiteX4" fmla="*/ 0 w 10000"/>
              <a:gd name="connsiteY4" fmla="*/ 0 h 10401"/>
              <a:gd name="connsiteX0" fmla="*/ 0 w 10000"/>
              <a:gd name="connsiteY0" fmla="*/ 0 h 10561"/>
              <a:gd name="connsiteX1" fmla="*/ 10000 w 10000"/>
              <a:gd name="connsiteY1" fmla="*/ 0 h 10561"/>
              <a:gd name="connsiteX2" fmla="*/ 5771 w 10000"/>
              <a:gd name="connsiteY2" fmla="*/ 10401 h 10561"/>
              <a:gd name="connsiteX3" fmla="*/ 4066 w 10000"/>
              <a:gd name="connsiteY3" fmla="*/ 10561 h 10561"/>
              <a:gd name="connsiteX4" fmla="*/ 0 w 10000"/>
              <a:gd name="connsiteY4" fmla="*/ 0 h 10561"/>
              <a:gd name="connsiteX0" fmla="*/ 0 w 10000"/>
              <a:gd name="connsiteY0" fmla="*/ 0 h 10561"/>
              <a:gd name="connsiteX1" fmla="*/ 10000 w 10000"/>
              <a:gd name="connsiteY1" fmla="*/ 0 h 10561"/>
              <a:gd name="connsiteX2" fmla="*/ 5771 w 10000"/>
              <a:gd name="connsiteY2" fmla="*/ 10401 h 10561"/>
              <a:gd name="connsiteX3" fmla="*/ 4066 w 10000"/>
              <a:gd name="connsiteY3" fmla="*/ 10561 h 10561"/>
              <a:gd name="connsiteX4" fmla="*/ 0 w 10000"/>
              <a:gd name="connsiteY4" fmla="*/ 0 h 10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561">
                <a:moveTo>
                  <a:pt x="0" y="0"/>
                </a:moveTo>
                <a:lnTo>
                  <a:pt x="10000" y="0"/>
                </a:lnTo>
                <a:cubicBezTo>
                  <a:pt x="8590" y="3467"/>
                  <a:pt x="6121" y="1726"/>
                  <a:pt x="5771" y="10401"/>
                </a:cubicBezTo>
                <a:lnTo>
                  <a:pt x="4066" y="10561"/>
                </a:lnTo>
                <a:cubicBezTo>
                  <a:pt x="3989" y="1593"/>
                  <a:pt x="1355" y="3520"/>
                  <a:pt x="0" y="0"/>
                </a:cubicBezTo>
                <a:close/>
              </a:path>
            </a:pathLst>
          </a:custGeom>
          <a:solidFill>
            <a:srgbClr val="C3651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49" name="Straight Arrow Connector 248"/>
          <p:cNvCxnSpPr>
            <a:stCxn id="261" idx="3"/>
            <a:endCxn id="265" idx="1"/>
          </p:cNvCxnSpPr>
          <p:nvPr/>
        </p:nvCxnSpPr>
        <p:spPr>
          <a:xfrm>
            <a:off x="1608263" y="3895676"/>
            <a:ext cx="7715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a:stCxn id="265" idx="3"/>
            <a:endCxn id="258" idx="1"/>
          </p:cNvCxnSpPr>
          <p:nvPr/>
        </p:nvCxnSpPr>
        <p:spPr>
          <a:xfrm>
            <a:off x="4545406" y="3895676"/>
            <a:ext cx="8028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a:stCxn id="258" idx="3"/>
            <a:endCxn id="255" idx="1"/>
          </p:cNvCxnSpPr>
          <p:nvPr/>
        </p:nvCxnSpPr>
        <p:spPr>
          <a:xfrm>
            <a:off x="6252686" y="3895676"/>
            <a:ext cx="8782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5" name="TextBox 254"/>
          <p:cNvSpPr txBox="1"/>
          <p:nvPr/>
        </p:nvSpPr>
        <p:spPr>
          <a:xfrm>
            <a:off x="7130965" y="3603288"/>
            <a:ext cx="172476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Outcome</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8" name="TextBox 257"/>
          <p:cNvSpPr txBox="1"/>
          <p:nvPr/>
        </p:nvSpPr>
        <p:spPr>
          <a:xfrm>
            <a:off x="5348271" y="3603288"/>
            <a:ext cx="9044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Plan</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1" name="TextBox 260"/>
          <p:cNvSpPr txBox="1"/>
          <p:nvPr/>
        </p:nvSpPr>
        <p:spPr>
          <a:xfrm>
            <a:off x="646910" y="3603288"/>
            <a:ext cx="96135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Data</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5" name="TextBox 264"/>
          <p:cNvSpPr txBox="1"/>
          <p:nvPr/>
        </p:nvSpPr>
        <p:spPr>
          <a:xfrm>
            <a:off x="2379813" y="3603288"/>
            <a:ext cx="216559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Information</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85" name="Freeform 84"/>
          <p:cNvSpPr/>
          <p:nvPr/>
        </p:nvSpPr>
        <p:spPr>
          <a:xfrm>
            <a:off x="7756047" y="1866377"/>
            <a:ext cx="976335" cy="303173"/>
          </a:xfrm>
          <a:custGeom>
            <a:avLst/>
            <a:gdLst>
              <a:gd name="connsiteX0" fmla="*/ 0 w 3692324"/>
              <a:gd name="connsiteY0" fmla="*/ 1064871 h 1064871"/>
              <a:gd name="connsiteX1" fmla="*/ 1620456 w 3692324"/>
              <a:gd name="connsiteY1" fmla="*/ 729205 h 1064871"/>
              <a:gd name="connsiteX2" fmla="*/ 2384385 w 3692324"/>
              <a:gd name="connsiteY2" fmla="*/ 300942 h 1064871"/>
              <a:gd name="connsiteX3" fmla="*/ 3692324 w 3692324"/>
              <a:gd name="connsiteY3" fmla="*/ 0 h 1064871"/>
            </a:gdLst>
            <a:ahLst/>
            <a:cxnLst>
              <a:cxn ang="0">
                <a:pos x="connsiteX0" y="connsiteY0"/>
              </a:cxn>
              <a:cxn ang="0">
                <a:pos x="connsiteX1" y="connsiteY1"/>
              </a:cxn>
              <a:cxn ang="0">
                <a:pos x="connsiteX2" y="connsiteY2"/>
              </a:cxn>
              <a:cxn ang="0">
                <a:pos x="connsiteX3" y="connsiteY3"/>
              </a:cxn>
            </a:cxnLst>
            <a:rect l="l" t="t" r="r" b="b"/>
            <a:pathLst>
              <a:path w="3692324" h="1064871">
                <a:moveTo>
                  <a:pt x="0" y="1064871"/>
                </a:moveTo>
                <a:cubicBezTo>
                  <a:pt x="611529" y="960698"/>
                  <a:pt x="1223059" y="856526"/>
                  <a:pt x="1620456" y="729205"/>
                </a:cubicBezTo>
                <a:cubicBezTo>
                  <a:pt x="2017853" y="601884"/>
                  <a:pt x="2039074" y="422476"/>
                  <a:pt x="2384385" y="300942"/>
                </a:cubicBezTo>
                <a:cubicBezTo>
                  <a:pt x="2729696" y="179408"/>
                  <a:pt x="3211010" y="89704"/>
                  <a:pt x="3692324" y="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4" name="Straight Connector 113"/>
          <p:cNvCxnSpPr/>
          <p:nvPr/>
        </p:nvCxnSpPr>
        <p:spPr>
          <a:xfrm>
            <a:off x="7773008" y="1715476"/>
            <a:ext cx="0" cy="907229"/>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4907905" y="1866377"/>
            <a:ext cx="1659962" cy="1163929"/>
            <a:chOff x="4907905" y="667958"/>
            <a:chExt cx="1659962" cy="1163929"/>
          </a:xfrm>
        </p:grpSpPr>
        <p:sp>
          <p:nvSpPr>
            <p:cNvPr id="87" name="Rectangle 86"/>
            <p:cNvSpPr/>
            <p:nvPr/>
          </p:nvSpPr>
          <p:spPr>
            <a:xfrm>
              <a:off x="4907906"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Rectangle 87"/>
            <p:cNvSpPr/>
            <p:nvPr/>
          </p:nvSpPr>
          <p:spPr>
            <a:xfrm>
              <a:off x="5395744"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Rectangle 88"/>
            <p:cNvSpPr/>
            <p:nvPr/>
          </p:nvSpPr>
          <p:spPr>
            <a:xfrm>
              <a:off x="6127501"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Rectangle 89"/>
            <p:cNvSpPr/>
            <p:nvPr/>
          </p:nvSpPr>
          <p:spPr>
            <a:xfrm>
              <a:off x="5883582"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Rectangle 90"/>
            <p:cNvSpPr/>
            <p:nvPr/>
          </p:nvSpPr>
          <p:spPr>
            <a:xfrm>
              <a:off x="5639663"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92" name="Rectangle 91"/>
            <p:cNvSpPr/>
            <p:nvPr/>
          </p:nvSpPr>
          <p:spPr>
            <a:xfrm>
              <a:off x="5151825"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93" name="Rectangle 92"/>
            <p:cNvSpPr/>
            <p:nvPr/>
          </p:nvSpPr>
          <p:spPr>
            <a:xfrm>
              <a:off x="6371421" y="667958"/>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Rectangle 93"/>
            <p:cNvSpPr/>
            <p:nvPr/>
          </p:nvSpPr>
          <p:spPr>
            <a:xfrm>
              <a:off x="4907906"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Rectangle 94"/>
            <p:cNvSpPr/>
            <p:nvPr/>
          </p:nvSpPr>
          <p:spPr>
            <a:xfrm>
              <a:off x="5395744" y="909829"/>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6" name="Rectangle 95"/>
            <p:cNvSpPr/>
            <p:nvPr/>
          </p:nvSpPr>
          <p:spPr>
            <a:xfrm>
              <a:off x="6127501"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7" name="Rectangle 96"/>
            <p:cNvSpPr/>
            <p:nvPr/>
          </p:nvSpPr>
          <p:spPr>
            <a:xfrm>
              <a:off x="5883582"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8" name="Rectangle 97"/>
            <p:cNvSpPr/>
            <p:nvPr/>
          </p:nvSpPr>
          <p:spPr>
            <a:xfrm>
              <a:off x="5639663"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Rectangle 98"/>
            <p:cNvSpPr/>
            <p:nvPr/>
          </p:nvSpPr>
          <p:spPr>
            <a:xfrm>
              <a:off x="5151825"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00" name="Rectangle 99"/>
            <p:cNvSpPr/>
            <p:nvPr/>
          </p:nvSpPr>
          <p:spPr>
            <a:xfrm>
              <a:off x="6371421" y="909829"/>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Rectangle 100"/>
            <p:cNvSpPr/>
            <p:nvPr/>
          </p:nvSpPr>
          <p:spPr>
            <a:xfrm>
              <a:off x="4907906"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Rectangle 101"/>
            <p:cNvSpPr/>
            <p:nvPr/>
          </p:nvSpPr>
          <p:spPr>
            <a:xfrm>
              <a:off x="5395744"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Rectangle 102"/>
            <p:cNvSpPr/>
            <p:nvPr/>
          </p:nvSpPr>
          <p:spPr>
            <a:xfrm>
              <a:off x="6127501"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4" name="Rectangle 103"/>
            <p:cNvSpPr/>
            <p:nvPr/>
          </p:nvSpPr>
          <p:spPr>
            <a:xfrm>
              <a:off x="5883582"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0" name="Rectangle 169"/>
            <p:cNvSpPr/>
            <p:nvPr/>
          </p:nvSpPr>
          <p:spPr>
            <a:xfrm>
              <a:off x="5639663"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1" name="Rectangle 170"/>
            <p:cNvSpPr/>
            <p:nvPr/>
          </p:nvSpPr>
          <p:spPr>
            <a:xfrm>
              <a:off x="5151825"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2" name="Rectangle 171"/>
            <p:cNvSpPr/>
            <p:nvPr/>
          </p:nvSpPr>
          <p:spPr>
            <a:xfrm>
              <a:off x="6371421"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73" name="Rectangle 172"/>
            <p:cNvSpPr/>
            <p:nvPr/>
          </p:nvSpPr>
          <p:spPr>
            <a:xfrm>
              <a:off x="4907905"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4" name="Rectangle 173"/>
            <p:cNvSpPr/>
            <p:nvPr/>
          </p:nvSpPr>
          <p:spPr>
            <a:xfrm>
              <a:off x="5395744" y="1635441"/>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5" name="Rectangle 174"/>
            <p:cNvSpPr/>
            <p:nvPr/>
          </p:nvSpPr>
          <p:spPr>
            <a:xfrm>
              <a:off x="6127501"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srgbClr val="00B050"/>
                </a:solidFill>
                <a:effectLst/>
                <a:uLnTx/>
                <a:uFillTx/>
                <a:latin typeface="Calibri"/>
                <a:ea typeface="+mn-ea"/>
                <a:cs typeface="+mn-cs"/>
              </a:endParaRPr>
            </a:p>
          </p:txBody>
        </p:sp>
        <p:sp>
          <p:nvSpPr>
            <p:cNvPr id="176" name="Rectangle 175"/>
            <p:cNvSpPr/>
            <p:nvPr/>
          </p:nvSpPr>
          <p:spPr>
            <a:xfrm>
              <a:off x="5883582"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7" name="Rectangle 176"/>
            <p:cNvSpPr/>
            <p:nvPr/>
          </p:nvSpPr>
          <p:spPr>
            <a:xfrm>
              <a:off x="5639663"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8" name="Rectangle 177"/>
            <p:cNvSpPr/>
            <p:nvPr/>
          </p:nvSpPr>
          <p:spPr>
            <a:xfrm>
              <a:off x="5151825" y="1635441"/>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9" name="Rectangle 178"/>
            <p:cNvSpPr/>
            <p:nvPr/>
          </p:nvSpPr>
          <p:spPr>
            <a:xfrm>
              <a:off x="6371421"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srgbClr val="00B050"/>
                </a:solidFill>
                <a:effectLst/>
                <a:uLnTx/>
                <a:uFillTx/>
                <a:latin typeface="Calibri"/>
                <a:ea typeface="+mn-ea"/>
                <a:cs typeface="+mn-cs"/>
              </a:endParaRPr>
            </a:p>
          </p:txBody>
        </p:sp>
        <p:sp>
          <p:nvSpPr>
            <p:cNvPr id="180" name="Rectangle 179"/>
            <p:cNvSpPr/>
            <p:nvPr/>
          </p:nvSpPr>
          <p:spPr>
            <a:xfrm>
              <a:off x="4907905"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1" name="Rectangle 180"/>
            <p:cNvSpPr/>
            <p:nvPr/>
          </p:nvSpPr>
          <p:spPr>
            <a:xfrm>
              <a:off x="6127501"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82" name="Rectangle 181"/>
            <p:cNvSpPr/>
            <p:nvPr/>
          </p:nvSpPr>
          <p:spPr>
            <a:xfrm>
              <a:off x="5883582"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3" name="Rectangle 182"/>
            <p:cNvSpPr/>
            <p:nvPr/>
          </p:nvSpPr>
          <p:spPr>
            <a:xfrm>
              <a:off x="5639663"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4" name="Rectangle 183"/>
            <p:cNvSpPr/>
            <p:nvPr/>
          </p:nvSpPr>
          <p:spPr>
            <a:xfrm>
              <a:off x="5151825"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5" name="Rectangle 184"/>
            <p:cNvSpPr/>
            <p:nvPr/>
          </p:nvSpPr>
          <p:spPr>
            <a:xfrm>
              <a:off x="6371421"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86" name="Rectangle 185"/>
            <p:cNvSpPr/>
            <p:nvPr/>
          </p:nvSpPr>
          <p:spPr>
            <a:xfrm>
              <a:off x="5395744"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87" name="TextBox 186"/>
          <p:cNvSpPr txBox="1"/>
          <p:nvPr/>
        </p:nvSpPr>
        <p:spPr>
          <a:xfrm>
            <a:off x="4774937" y="1305441"/>
            <a:ext cx="1705403"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smtClean="0">
                <a:ln>
                  <a:noFill/>
                </a:ln>
                <a:solidFill>
                  <a:prstClr val="white"/>
                </a:solidFill>
                <a:effectLst/>
                <a:uLnTx/>
                <a:uFillTx/>
                <a:latin typeface="Calibri"/>
                <a:ea typeface="+mn-ea"/>
                <a:cs typeface="+mn-cs"/>
              </a:rPr>
              <a:t>Priority areas</a:t>
            </a:r>
            <a:endParaRPr kumimoji="0" lang="en-AU" sz="2200" b="0" i="0" u="none" strike="noStrike" kern="1200" cap="none" spc="0" normalizeH="0" baseline="0" noProof="0" dirty="0">
              <a:ln>
                <a:noFill/>
              </a:ln>
              <a:solidFill>
                <a:prstClr val="white"/>
              </a:solidFill>
              <a:effectLst/>
              <a:uLnTx/>
              <a:uFillTx/>
              <a:latin typeface="Calibri"/>
              <a:ea typeface="+mn-ea"/>
              <a:cs typeface="+mn-cs"/>
            </a:endParaRPr>
          </a:p>
        </p:txBody>
      </p:sp>
      <p:sp>
        <p:nvSpPr>
          <p:cNvPr id="80" name="Title 1">
            <a:extLst>
              <a:ext uri="{FF2B5EF4-FFF2-40B4-BE49-F238E27FC236}">
                <a16:creationId xmlns:a16="http://schemas.microsoft.com/office/drawing/2014/main" id="{EAAEC9CE-8590-423E-AF4B-881F239D1AA7}"/>
              </a:ext>
            </a:extLst>
          </p:cNvPr>
          <p:cNvSpPr txBox="1">
            <a:spLocks/>
          </p:cNvSpPr>
          <p:nvPr/>
        </p:nvSpPr>
        <p:spPr>
          <a:xfrm>
            <a:off x="564716" y="104313"/>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smtClean="0"/>
              <a:t>How do we bend the curve?</a:t>
            </a:r>
            <a:endParaRPr lang="en-AU" dirty="0"/>
          </a:p>
        </p:txBody>
      </p:sp>
    </p:spTree>
    <p:extLst>
      <p:ext uri="{BB962C8B-B14F-4D97-AF65-F5344CB8AC3E}">
        <p14:creationId xmlns:p14="http://schemas.microsoft.com/office/powerpoint/2010/main" val="5126329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l="357" t="11692" r="10320" b="7918"/>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32C9A52E-3548-4D41-899F-07B2250E9175}"/>
              </a:ext>
            </a:extLst>
          </p:cNvPr>
          <p:cNvSpPr>
            <a:spLocks noGrp="1"/>
          </p:cNvSpPr>
          <p:nvPr>
            <p:ph type="title"/>
          </p:nvPr>
        </p:nvSpPr>
        <p:spPr>
          <a:xfrm>
            <a:off x="128372" y="161687"/>
            <a:ext cx="5946846" cy="857250"/>
          </a:xfrm>
        </p:spPr>
        <p:txBody>
          <a:bodyPr>
            <a:normAutofit/>
          </a:bodyPr>
          <a:lstStyle/>
          <a:p>
            <a:r>
              <a:rPr lang="en-AU" dirty="0" smtClean="0">
                <a:solidFill>
                  <a:schemeClr val="bg1"/>
                </a:solidFill>
              </a:rPr>
              <a:t>Thanks for listening!</a:t>
            </a:r>
            <a:endParaRPr lang="en-AU" dirty="0">
              <a:solidFill>
                <a:schemeClr val="bg1"/>
              </a:solidFill>
            </a:endParaRPr>
          </a:p>
        </p:txBody>
      </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Straight Connector 104"/>
          <p:cNvCxnSpPr/>
          <p:nvPr/>
        </p:nvCxnSpPr>
        <p:spPr>
          <a:xfrm>
            <a:off x="7354726" y="1598799"/>
            <a:ext cx="0" cy="102725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354726" y="2623181"/>
            <a:ext cx="145566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7365330" y="2667974"/>
            <a:ext cx="882248" cy="4365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smtClean="0">
                <a:ln>
                  <a:noFill/>
                </a:ln>
                <a:solidFill>
                  <a:prstClr val="white"/>
                </a:solidFill>
                <a:effectLst/>
                <a:uLnTx/>
                <a:uFillTx/>
                <a:latin typeface="Calibri"/>
                <a:ea typeface="+mn-ea"/>
                <a:cs typeface="+mn-cs"/>
              </a:rPr>
              <a:t>2000</a:t>
            </a:r>
            <a:endParaRPr kumimoji="0" lang="en-AU"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8" name="TextBox 107"/>
          <p:cNvSpPr txBox="1"/>
          <p:nvPr/>
        </p:nvSpPr>
        <p:spPr>
          <a:xfrm>
            <a:off x="8143029" y="2655449"/>
            <a:ext cx="9172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smtClean="0">
                <a:ln>
                  <a:noFill/>
                </a:ln>
                <a:solidFill>
                  <a:prstClr val="white"/>
                </a:solidFill>
                <a:effectLst/>
                <a:uLnTx/>
                <a:uFillTx/>
                <a:latin typeface="Calibri"/>
                <a:ea typeface="+mn-ea"/>
                <a:cs typeface="+mn-cs"/>
              </a:rPr>
              <a:t>Future</a:t>
            </a:r>
            <a:endParaRPr kumimoji="0" lang="en-AU" sz="20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09" name="Straight Connector 108"/>
          <p:cNvCxnSpPr/>
          <p:nvPr/>
        </p:nvCxnSpPr>
        <p:spPr>
          <a:xfrm>
            <a:off x="7650122" y="2623181"/>
            <a:ext cx="0" cy="654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8732382" y="2622707"/>
            <a:ext cx="0" cy="654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rot="16200000">
            <a:off x="6284329" y="1938257"/>
            <a:ext cx="16409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smtClean="0">
                <a:ln>
                  <a:noFill/>
                </a:ln>
                <a:solidFill>
                  <a:prstClr val="white"/>
                </a:solidFill>
                <a:effectLst/>
                <a:uLnTx/>
                <a:uFillTx/>
                <a:latin typeface="Calibri"/>
                <a:ea typeface="+mn-ea"/>
                <a:cs typeface="+mn-cs"/>
              </a:rPr>
              <a:t>Biodiversity</a:t>
            </a: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3" name="Freeform 112"/>
          <p:cNvSpPr/>
          <p:nvPr/>
        </p:nvSpPr>
        <p:spPr>
          <a:xfrm>
            <a:off x="7451810" y="1781500"/>
            <a:ext cx="322708" cy="384339"/>
          </a:xfrm>
          <a:custGeom>
            <a:avLst/>
            <a:gdLst>
              <a:gd name="connsiteX0" fmla="*/ 0 w 1365813"/>
              <a:gd name="connsiteY0" fmla="*/ 0 h 787079"/>
              <a:gd name="connsiteX1" fmla="*/ 370390 w 1365813"/>
              <a:gd name="connsiteY1" fmla="*/ 277793 h 787079"/>
              <a:gd name="connsiteX2" fmla="*/ 775504 w 1365813"/>
              <a:gd name="connsiteY2" fmla="*/ 544010 h 787079"/>
              <a:gd name="connsiteX3" fmla="*/ 1365813 w 1365813"/>
              <a:gd name="connsiteY3" fmla="*/ 787079 h 787079"/>
            </a:gdLst>
            <a:ahLst/>
            <a:cxnLst>
              <a:cxn ang="0">
                <a:pos x="connsiteX0" y="connsiteY0"/>
              </a:cxn>
              <a:cxn ang="0">
                <a:pos x="connsiteX1" y="connsiteY1"/>
              </a:cxn>
              <a:cxn ang="0">
                <a:pos x="connsiteX2" y="connsiteY2"/>
              </a:cxn>
              <a:cxn ang="0">
                <a:pos x="connsiteX3" y="connsiteY3"/>
              </a:cxn>
            </a:cxnLst>
            <a:rect l="l" t="t" r="r" b="b"/>
            <a:pathLst>
              <a:path w="1365813" h="787079">
                <a:moveTo>
                  <a:pt x="0" y="0"/>
                </a:moveTo>
                <a:cubicBezTo>
                  <a:pt x="120569" y="93562"/>
                  <a:pt x="241139" y="187125"/>
                  <a:pt x="370390" y="277793"/>
                </a:cubicBezTo>
                <a:cubicBezTo>
                  <a:pt x="499641" y="368461"/>
                  <a:pt x="609600" y="459129"/>
                  <a:pt x="775504" y="544010"/>
                </a:cubicBezTo>
                <a:cubicBezTo>
                  <a:pt x="941408" y="628891"/>
                  <a:pt x="1153610" y="707985"/>
                  <a:pt x="1365813" y="787079"/>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Rectangle 117"/>
          <p:cNvSpPr/>
          <p:nvPr/>
        </p:nvSpPr>
        <p:spPr>
          <a:xfrm>
            <a:off x="6926392"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9" name="Rectangle 118"/>
          <p:cNvSpPr/>
          <p:nvPr/>
        </p:nvSpPr>
        <p:spPr>
          <a:xfrm>
            <a:off x="4643482"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4" name="Rectangle 123"/>
          <p:cNvSpPr/>
          <p:nvPr/>
        </p:nvSpPr>
        <p:spPr>
          <a:xfrm>
            <a:off x="4783064" y="1774996"/>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5" name="Rectangle 114"/>
          <p:cNvSpPr/>
          <p:nvPr/>
        </p:nvSpPr>
        <p:spPr>
          <a:xfrm>
            <a:off x="172764" y="1768579"/>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TextBox 115"/>
          <p:cNvSpPr txBox="1"/>
          <p:nvPr/>
        </p:nvSpPr>
        <p:spPr>
          <a:xfrm>
            <a:off x="11896" y="1290573"/>
            <a:ext cx="223138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smtClean="0">
                <a:ln>
                  <a:noFill/>
                </a:ln>
                <a:solidFill>
                  <a:prstClr val="white"/>
                </a:solidFill>
                <a:effectLst/>
                <a:uLnTx/>
                <a:uFillTx/>
                <a:latin typeface="Calibri"/>
                <a:ea typeface="+mn-ea"/>
                <a:cs typeface="+mn-cs"/>
              </a:rPr>
              <a:t>Ecological surveys</a:t>
            </a:r>
            <a:endParaRPr kumimoji="0" lang="en-AU" sz="2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7" name="Rectangle 116"/>
          <p:cNvSpPr/>
          <p:nvPr/>
        </p:nvSpPr>
        <p:spPr>
          <a:xfrm>
            <a:off x="60629"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60" name="Picture 159"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7343" y="1938777"/>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descr="http://phylopic.org/assets/images/submissions/c07ce7b7-5fb5-484f-83a0-567bb0795e18.thumb.png"/>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69482" y="1904374"/>
            <a:ext cx="316898" cy="316898"/>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61"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3118" y="2534616"/>
            <a:ext cx="428599" cy="428599"/>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2378" y="1878776"/>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4920" y="2339747"/>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2271" y="2538196"/>
            <a:ext cx="428599" cy="428599"/>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65"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1724" y="1748605"/>
            <a:ext cx="428599" cy="428599"/>
          </a:xfrm>
          <a:prstGeom prst="rect">
            <a:avLst/>
          </a:prstGeom>
          <a:noFill/>
          <a:extLst>
            <a:ext uri="{909E8E84-426E-40DD-AFC4-6F175D3DCCD1}">
              <a14:hiddenFill xmlns:a14="http://schemas.microsoft.com/office/drawing/2010/main">
                <a:solidFill>
                  <a:srgbClr val="FFFFFF"/>
                </a:solidFill>
              </a14:hiddenFill>
            </a:ext>
          </a:extLst>
        </p:spPr>
      </p:pic>
      <p:sp>
        <p:nvSpPr>
          <p:cNvPr id="120" name="Rectangle 119"/>
          <p:cNvSpPr/>
          <p:nvPr/>
        </p:nvSpPr>
        <p:spPr>
          <a:xfrm>
            <a:off x="2360571"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1" name="TextBox 120"/>
          <p:cNvSpPr txBox="1"/>
          <p:nvPr/>
        </p:nvSpPr>
        <p:spPr>
          <a:xfrm>
            <a:off x="2315079" y="1305441"/>
            <a:ext cx="221759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smtClean="0">
                <a:ln>
                  <a:noFill/>
                </a:ln>
                <a:solidFill>
                  <a:prstClr val="white"/>
                </a:solidFill>
                <a:effectLst/>
                <a:uLnTx/>
                <a:uFillTx/>
                <a:latin typeface="Calibri"/>
                <a:ea typeface="+mn-ea"/>
                <a:cs typeface="+mn-cs"/>
              </a:rPr>
              <a:t>Distribution maps</a:t>
            </a:r>
            <a:endParaRPr kumimoji="0" lang="en-AU" sz="2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3" name="Rectangle 122"/>
          <p:cNvSpPr/>
          <p:nvPr/>
        </p:nvSpPr>
        <p:spPr>
          <a:xfrm>
            <a:off x="2460787" y="1774996"/>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7" name="Oval 166"/>
          <p:cNvSpPr/>
          <p:nvPr/>
        </p:nvSpPr>
        <p:spPr>
          <a:xfrm>
            <a:off x="2522903" y="1918839"/>
            <a:ext cx="908385" cy="703865"/>
          </a:xfrm>
          <a:prstGeom prst="ellipse">
            <a:avLst/>
          </a:prstGeom>
          <a:solidFill>
            <a:srgbClr val="22809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8" name="Oval 167"/>
          <p:cNvSpPr/>
          <p:nvPr/>
        </p:nvSpPr>
        <p:spPr>
          <a:xfrm>
            <a:off x="3774171" y="1877283"/>
            <a:ext cx="501192" cy="552122"/>
          </a:xfrm>
          <a:prstGeom prst="ellipse">
            <a:avLst/>
          </a:prstGeom>
          <a:solidFill>
            <a:srgbClr val="6F8E3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9" name="Flowchart: Manual Operation 242"/>
          <p:cNvSpPr/>
          <p:nvPr/>
        </p:nvSpPr>
        <p:spPr>
          <a:xfrm rot="10800000">
            <a:off x="2600904" y="1918837"/>
            <a:ext cx="1095262" cy="111146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4066 w 10000"/>
              <a:gd name="connsiteY3" fmla="*/ 10000 h 10000"/>
              <a:gd name="connsiteX4" fmla="*/ 0 w 10000"/>
              <a:gd name="connsiteY4" fmla="*/ 0 h 10000"/>
              <a:gd name="connsiteX0" fmla="*/ 0 w 10000"/>
              <a:gd name="connsiteY0" fmla="*/ 0 h 10401"/>
              <a:gd name="connsiteX1" fmla="*/ 10000 w 10000"/>
              <a:gd name="connsiteY1" fmla="*/ 0 h 10401"/>
              <a:gd name="connsiteX2" fmla="*/ 5771 w 10000"/>
              <a:gd name="connsiteY2" fmla="*/ 10401 h 10401"/>
              <a:gd name="connsiteX3" fmla="*/ 4066 w 10000"/>
              <a:gd name="connsiteY3" fmla="*/ 10000 h 10401"/>
              <a:gd name="connsiteX4" fmla="*/ 0 w 10000"/>
              <a:gd name="connsiteY4" fmla="*/ 0 h 10401"/>
              <a:gd name="connsiteX0" fmla="*/ 0 w 10000"/>
              <a:gd name="connsiteY0" fmla="*/ 0 h 10401"/>
              <a:gd name="connsiteX1" fmla="*/ 10000 w 10000"/>
              <a:gd name="connsiteY1" fmla="*/ 0 h 10401"/>
              <a:gd name="connsiteX2" fmla="*/ 5771 w 10000"/>
              <a:gd name="connsiteY2" fmla="*/ 10401 h 10401"/>
              <a:gd name="connsiteX3" fmla="*/ 4066 w 10000"/>
              <a:gd name="connsiteY3" fmla="*/ 10000 h 10401"/>
              <a:gd name="connsiteX4" fmla="*/ 0 w 10000"/>
              <a:gd name="connsiteY4" fmla="*/ 0 h 10401"/>
              <a:gd name="connsiteX0" fmla="*/ 0 w 10000"/>
              <a:gd name="connsiteY0" fmla="*/ 0 h 10561"/>
              <a:gd name="connsiteX1" fmla="*/ 10000 w 10000"/>
              <a:gd name="connsiteY1" fmla="*/ 0 h 10561"/>
              <a:gd name="connsiteX2" fmla="*/ 5771 w 10000"/>
              <a:gd name="connsiteY2" fmla="*/ 10401 h 10561"/>
              <a:gd name="connsiteX3" fmla="*/ 4066 w 10000"/>
              <a:gd name="connsiteY3" fmla="*/ 10561 h 10561"/>
              <a:gd name="connsiteX4" fmla="*/ 0 w 10000"/>
              <a:gd name="connsiteY4" fmla="*/ 0 h 10561"/>
              <a:gd name="connsiteX0" fmla="*/ 0 w 10000"/>
              <a:gd name="connsiteY0" fmla="*/ 0 h 10561"/>
              <a:gd name="connsiteX1" fmla="*/ 10000 w 10000"/>
              <a:gd name="connsiteY1" fmla="*/ 0 h 10561"/>
              <a:gd name="connsiteX2" fmla="*/ 5771 w 10000"/>
              <a:gd name="connsiteY2" fmla="*/ 10401 h 10561"/>
              <a:gd name="connsiteX3" fmla="*/ 4066 w 10000"/>
              <a:gd name="connsiteY3" fmla="*/ 10561 h 10561"/>
              <a:gd name="connsiteX4" fmla="*/ 0 w 10000"/>
              <a:gd name="connsiteY4" fmla="*/ 0 h 10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561">
                <a:moveTo>
                  <a:pt x="0" y="0"/>
                </a:moveTo>
                <a:lnTo>
                  <a:pt x="10000" y="0"/>
                </a:lnTo>
                <a:cubicBezTo>
                  <a:pt x="8590" y="3467"/>
                  <a:pt x="6121" y="1726"/>
                  <a:pt x="5771" y="10401"/>
                </a:cubicBezTo>
                <a:lnTo>
                  <a:pt x="4066" y="10561"/>
                </a:lnTo>
                <a:cubicBezTo>
                  <a:pt x="3989" y="1593"/>
                  <a:pt x="1355" y="3520"/>
                  <a:pt x="0" y="0"/>
                </a:cubicBezTo>
                <a:close/>
              </a:path>
            </a:pathLst>
          </a:custGeom>
          <a:solidFill>
            <a:srgbClr val="C3651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49" name="Straight Arrow Connector 248"/>
          <p:cNvCxnSpPr>
            <a:stCxn id="261" idx="3"/>
            <a:endCxn id="265" idx="1"/>
          </p:cNvCxnSpPr>
          <p:nvPr/>
        </p:nvCxnSpPr>
        <p:spPr>
          <a:xfrm>
            <a:off x="1608263" y="3895676"/>
            <a:ext cx="7715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a:stCxn id="265" idx="3"/>
            <a:endCxn id="258" idx="1"/>
          </p:cNvCxnSpPr>
          <p:nvPr/>
        </p:nvCxnSpPr>
        <p:spPr>
          <a:xfrm>
            <a:off x="4545406" y="3895676"/>
            <a:ext cx="8028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a:stCxn id="258" idx="3"/>
            <a:endCxn id="255" idx="1"/>
          </p:cNvCxnSpPr>
          <p:nvPr/>
        </p:nvCxnSpPr>
        <p:spPr>
          <a:xfrm>
            <a:off x="6252686" y="3895676"/>
            <a:ext cx="8782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5" name="TextBox 254"/>
          <p:cNvSpPr txBox="1"/>
          <p:nvPr/>
        </p:nvSpPr>
        <p:spPr>
          <a:xfrm>
            <a:off x="7130965" y="3603288"/>
            <a:ext cx="172476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Outcome</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8" name="TextBox 257"/>
          <p:cNvSpPr txBox="1"/>
          <p:nvPr/>
        </p:nvSpPr>
        <p:spPr>
          <a:xfrm>
            <a:off x="5348271" y="3603288"/>
            <a:ext cx="9044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Plan</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1" name="TextBox 260"/>
          <p:cNvSpPr txBox="1"/>
          <p:nvPr/>
        </p:nvSpPr>
        <p:spPr>
          <a:xfrm>
            <a:off x="646910" y="3603288"/>
            <a:ext cx="96135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Data</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5" name="TextBox 264"/>
          <p:cNvSpPr txBox="1"/>
          <p:nvPr/>
        </p:nvSpPr>
        <p:spPr>
          <a:xfrm>
            <a:off x="2379813" y="3603288"/>
            <a:ext cx="216559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Information</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85" name="Freeform 84"/>
          <p:cNvSpPr/>
          <p:nvPr/>
        </p:nvSpPr>
        <p:spPr>
          <a:xfrm>
            <a:off x="7756047" y="1866377"/>
            <a:ext cx="976335" cy="303173"/>
          </a:xfrm>
          <a:custGeom>
            <a:avLst/>
            <a:gdLst>
              <a:gd name="connsiteX0" fmla="*/ 0 w 3692324"/>
              <a:gd name="connsiteY0" fmla="*/ 1064871 h 1064871"/>
              <a:gd name="connsiteX1" fmla="*/ 1620456 w 3692324"/>
              <a:gd name="connsiteY1" fmla="*/ 729205 h 1064871"/>
              <a:gd name="connsiteX2" fmla="*/ 2384385 w 3692324"/>
              <a:gd name="connsiteY2" fmla="*/ 300942 h 1064871"/>
              <a:gd name="connsiteX3" fmla="*/ 3692324 w 3692324"/>
              <a:gd name="connsiteY3" fmla="*/ 0 h 1064871"/>
            </a:gdLst>
            <a:ahLst/>
            <a:cxnLst>
              <a:cxn ang="0">
                <a:pos x="connsiteX0" y="connsiteY0"/>
              </a:cxn>
              <a:cxn ang="0">
                <a:pos x="connsiteX1" y="connsiteY1"/>
              </a:cxn>
              <a:cxn ang="0">
                <a:pos x="connsiteX2" y="connsiteY2"/>
              </a:cxn>
              <a:cxn ang="0">
                <a:pos x="connsiteX3" y="connsiteY3"/>
              </a:cxn>
            </a:cxnLst>
            <a:rect l="l" t="t" r="r" b="b"/>
            <a:pathLst>
              <a:path w="3692324" h="1064871">
                <a:moveTo>
                  <a:pt x="0" y="1064871"/>
                </a:moveTo>
                <a:cubicBezTo>
                  <a:pt x="611529" y="960698"/>
                  <a:pt x="1223059" y="856526"/>
                  <a:pt x="1620456" y="729205"/>
                </a:cubicBezTo>
                <a:cubicBezTo>
                  <a:pt x="2017853" y="601884"/>
                  <a:pt x="2039074" y="422476"/>
                  <a:pt x="2384385" y="300942"/>
                </a:cubicBezTo>
                <a:cubicBezTo>
                  <a:pt x="2729696" y="179408"/>
                  <a:pt x="3211010" y="89704"/>
                  <a:pt x="3692324" y="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4" name="Straight Connector 113"/>
          <p:cNvCxnSpPr/>
          <p:nvPr/>
        </p:nvCxnSpPr>
        <p:spPr>
          <a:xfrm>
            <a:off x="7773008" y="1715476"/>
            <a:ext cx="0" cy="907229"/>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4907905" y="1866377"/>
            <a:ext cx="1659962" cy="1163929"/>
            <a:chOff x="4907905" y="667958"/>
            <a:chExt cx="1659962" cy="1163929"/>
          </a:xfrm>
        </p:grpSpPr>
        <p:sp>
          <p:nvSpPr>
            <p:cNvPr id="87" name="Rectangle 86"/>
            <p:cNvSpPr/>
            <p:nvPr/>
          </p:nvSpPr>
          <p:spPr>
            <a:xfrm>
              <a:off x="4907906"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Rectangle 87"/>
            <p:cNvSpPr/>
            <p:nvPr/>
          </p:nvSpPr>
          <p:spPr>
            <a:xfrm>
              <a:off x="5395744"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Rectangle 88"/>
            <p:cNvSpPr/>
            <p:nvPr/>
          </p:nvSpPr>
          <p:spPr>
            <a:xfrm>
              <a:off x="6127501"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Rectangle 89"/>
            <p:cNvSpPr/>
            <p:nvPr/>
          </p:nvSpPr>
          <p:spPr>
            <a:xfrm>
              <a:off x="5883582"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Rectangle 90"/>
            <p:cNvSpPr/>
            <p:nvPr/>
          </p:nvSpPr>
          <p:spPr>
            <a:xfrm>
              <a:off x="5639663"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92" name="Rectangle 91"/>
            <p:cNvSpPr/>
            <p:nvPr/>
          </p:nvSpPr>
          <p:spPr>
            <a:xfrm>
              <a:off x="5151825"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93" name="Rectangle 92"/>
            <p:cNvSpPr/>
            <p:nvPr/>
          </p:nvSpPr>
          <p:spPr>
            <a:xfrm>
              <a:off x="6371421" y="667958"/>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Rectangle 93"/>
            <p:cNvSpPr/>
            <p:nvPr/>
          </p:nvSpPr>
          <p:spPr>
            <a:xfrm>
              <a:off x="4907906"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Rectangle 94"/>
            <p:cNvSpPr/>
            <p:nvPr/>
          </p:nvSpPr>
          <p:spPr>
            <a:xfrm>
              <a:off x="5395744" y="909829"/>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6" name="Rectangle 95"/>
            <p:cNvSpPr/>
            <p:nvPr/>
          </p:nvSpPr>
          <p:spPr>
            <a:xfrm>
              <a:off x="6127501"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7" name="Rectangle 96"/>
            <p:cNvSpPr/>
            <p:nvPr/>
          </p:nvSpPr>
          <p:spPr>
            <a:xfrm>
              <a:off x="5883582"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8" name="Rectangle 97"/>
            <p:cNvSpPr/>
            <p:nvPr/>
          </p:nvSpPr>
          <p:spPr>
            <a:xfrm>
              <a:off x="5639663"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Rectangle 98"/>
            <p:cNvSpPr/>
            <p:nvPr/>
          </p:nvSpPr>
          <p:spPr>
            <a:xfrm>
              <a:off x="5151825"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00" name="Rectangle 99"/>
            <p:cNvSpPr/>
            <p:nvPr/>
          </p:nvSpPr>
          <p:spPr>
            <a:xfrm>
              <a:off x="6371421" y="909829"/>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Rectangle 100"/>
            <p:cNvSpPr/>
            <p:nvPr/>
          </p:nvSpPr>
          <p:spPr>
            <a:xfrm>
              <a:off x="4907906"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Rectangle 101"/>
            <p:cNvSpPr/>
            <p:nvPr/>
          </p:nvSpPr>
          <p:spPr>
            <a:xfrm>
              <a:off x="5395744"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Rectangle 102"/>
            <p:cNvSpPr/>
            <p:nvPr/>
          </p:nvSpPr>
          <p:spPr>
            <a:xfrm>
              <a:off x="6127501"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4" name="Rectangle 103"/>
            <p:cNvSpPr/>
            <p:nvPr/>
          </p:nvSpPr>
          <p:spPr>
            <a:xfrm>
              <a:off x="5883582"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0" name="Rectangle 169"/>
            <p:cNvSpPr/>
            <p:nvPr/>
          </p:nvSpPr>
          <p:spPr>
            <a:xfrm>
              <a:off x="5639663"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1" name="Rectangle 170"/>
            <p:cNvSpPr/>
            <p:nvPr/>
          </p:nvSpPr>
          <p:spPr>
            <a:xfrm>
              <a:off x="5151825"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2" name="Rectangle 171"/>
            <p:cNvSpPr/>
            <p:nvPr/>
          </p:nvSpPr>
          <p:spPr>
            <a:xfrm>
              <a:off x="6371421"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73" name="Rectangle 172"/>
            <p:cNvSpPr/>
            <p:nvPr/>
          </p:nvSpPr>
          <p:spPr>
            <a:xfrm>
              <a:off x="4907905"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4" name="Rectangle 173"/>
            <p:cNvSpPr/>
            <p:nvPr/>
          </p:nvSpPr>
          <p:spPr>
            <a:xfrm>
              <a:off x="5395744" y="1635441"/>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5" name="Rectangle 174"/>
            <p:cNvSpPr/>
            <p:nvPr/>
          </p:nvSpPr>
          <p:spPr>
            <a:xfrm>
              <a:off x="6127501"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srgbClr val="00B050"/>
                </a:solidFill>
                <a:effectLst/>
                <a:uLnTx/>
                <a:uFillTx/>
                <a:latin typeface="Calibri"/>
                <a:ea typeface="+mn-ea"/>
                <a:cs typeface="+mn-cs"/>
              </a:endParaRPr>
            </a:p>
          </p:txBody>
        </p:sp>
        <p:sp>
          <p:nvSpPr>
            <p:cNvPr id="176" name="Rectangle 175"/>
            <p:cNvSpPr/>
            <p:nvPr/>
          </p:nvSpPr>
          <p:spPr>
            <a:xfrm>
              <a:off x="5883582"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7" name="Rectangle 176"/>
            <p:cNvSpPr/>
            <p:nvPr/>
          </p:nvSpPr>
          <p:spPr>
            <a:xfrm>
              <a:off x="5639663"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8" name="Rectangle 177"/>
            <p:cNvSpPr/>
            <p:nvPr/>
          </p:nvSpPr>
          <p:spPr>
            <a:xfrm>
              <a:off x="5151825" y="1635441"/>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9" name="Rectangle 178"/>
            <p:cNvSpPr/>
            <p:nvPr/>
          </p:nvSpPr>
          <p:spPr>
            <a:xfrm>
              <a:off x="6371421"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srgbClr val="00B050"/>
                </a:solidFill>
                <a:effectLst/>
                <a:uLnTx/>
                <a:uFillTx/>
                <a:latin typeface="Calibri"/>
                <a:ea typeface="+mn-ea"/>
                <a:cs typeface="+mn-cs"/>
              </a:endParaRPr>
            </a:p>
          </p:txBody>
        </p:sp>
        <p:sp>
          <p:nvSpPr>
            <p:cNvPr id="180" name="Rectangle 179"/>
            <p:cNvSpPr/>
            <p:nvPr/>
          </p:nvSpPr>
          <p:spPr>
            <a:xfrm>
              <a:off x="4907905"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1" name="Rectangle 180"/>
            <p:cNvSpPr/>
            <p:nvPr/>
          </p:nvSpPr>
          <p:spPr>
            <a:xfrm>
              <a:off x="6127501"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82" name="Rectangle 181"/>
            <p:cNvSpPr/>
            <p:nvPr/>
          </p:nvSpPr>
          <p:spPr>
            <a:xfrm>
              <a:off x="5883582"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3" name="Rectangle 182"/>
            <p:cNvSpPr/>
            <p:nvPr/>
          </p:nvSpPr>
          <p:spPr>
            <a:xfrm>
              <a:off x="5639663"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4" name="Rectangle 183"/>
            <p:cNvSpPr/>
            <p:nvPr/>
          </p:nvSpPr>
          <p:spPr>
            <a:xfrm>
              <a:off x="5151825"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5" name="Rectangle 184"/>
            <p:cNvSpPr/>
            <p:nvPr/>
          </p:nvSpPr>
          <p:spPr>
            <a:xfrm>
              <a:off x="6371421"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86" name="Rectangle 185"/>
            <p:cNvSpPr/>
            <p:nvPr/>
          </p:nvSpPr>
          <p:spPr>
            <a:xfrm>
              <a:off x="5395744"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87" name="TextBox 186"/>
          <p:cNvSpPr txBox="1"/>
          <p:nvPr/>
        </p:nvSpPr>
        <p:spPr>
          <a:xfrm>
            <a:off x="4774937" y="1305441"/>
            <a:ext cx="1705403"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smtClean="0">
                <a:ln>
                  <a:noFill/>
                </a:ln>
                <a:solidFill>
                  <a:prstClr val="white"/>
                </a:solidFill>
                <a:effectLst/>
                <a:uLnTx/>
                <a:uFillTx/>
                <a:latin typeface="Calibri"/>
                <a:ea typeface="+mn-ea"/>
                <a:cs typeface="+mn-cs"/>
              </a:rPr>
              <a:t>Priority areas</a:t>
            </a:r>
            <a:endParaRPr kumimoji="0" lang="en-AU" sz="2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Oval 1"/>
          <p:cNvSpPr/>
          <p:nvPr/>
        </p:nvSpPr>
        <p:spPr>
          <a:xfrm>
            <a:off x="4849091" y="3408983"/>
            <a:ext cx="1718776" cy="948272"/>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p:cNvSpPr txBox="1"/>
          <p:nvPr/>
        </p:nvSpPr>
        <p:spPr>
          <a:xfrm>
            <a:off x="2172359" y="4535310"/>
            <a:ext cx="3009525" cy="523220"/>
          </a:xfrm>
          <a:prstGeom prst="rect">
            <a:avLst/>
          </a:prstGeom>
          <a:noFill/>
        </p:spPr>
        <p:txBody>
          <a:bodyPr wrap="square" rtlCol="0">
            <a:spAutoFit/>
          </a:bodyPr>
          <a:lstStyle/>
          <a:p>
            <a:r>
              <a:rPr lang="en-AU" sz="2800" i="1" dirty="0" smtClean="0"/>
              <a:t>Prioritization</a:t>
            </a:r>
            <a:endParaRPr lang="en-AU" sz="2800" i="1" dirty="0"/>
          </a:p>
        </p:txBody>
      </p:sp>
      <p:cxnSp>
        <p:nvCxnSpPr>
          <p:cNvPr id="5" name="Straight Arrow Connector 4"/>
          <p:cNvCxnSpPr/>
          <p:nvPr/>
        </p:nvCxnSpPr>
        <p:spPr>
          <a:xfrm flipV="1">
            <a:off x="4225636" y="4326434"/>
            <a:ext cx="780492" cy="517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itle 1">
            <a:extLst>
              <a:ext uri="{FF2B5EF4-FFF2-40B4-BE49-F238E27FC236}">
                <a16:creationId xmlns:a16="http://schemas.microsoft.com/office/drawing/2014/main" id="{EAAEC9CE-8590-423E-AF4B-881F239D1AA7}"/>
              </a:ext>
            </a:extLst>
          </p:cNvPr>
          <p:cNvSpPr txBox="1">
            <a:spLocks/>
          </p:cNvSpPr>
          <p:nvPr/>
        </p:nvSpPr>
        <p:spPr>
          <a:xfrm>
            <a:off x="564716" y="104313"/>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smtClean="0"/>
              <a:t>How do we bend the curve?</a:t>
            </a:r>
            <a:endParaRPr lang="en-AU" dirty="0"/>
          </a:p>
        </p:txBody>
      </p:sp>
    </p:spTree>
    <p:extLst>
      <p:ext uri="{BB962C8B-B14F-4D97-AF65-F5344CB8AC3E}">
        <p14:creationId xmlns:p14="http://schemas.microsoft.com/office/powerpoint/2010/main" val="1491528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Oval 5"/>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p:cNvSpPr txBox="1"/>
          <p:nvPr/>
        </p:nvSpPr>
        <p:spPr>
          <a:xfrm>
            <a:off x="7500696" y="464585"/>
            <a:ext cx="143930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1" u="none" strike="noStrike" kern="1200" cap="none" spc="0" normalizeH="0" baseline="0" noProof="0" dirty="0">
                <a:ln>
                  <a:noFill/>
                </a:ln>
                <a:solidFill>
                  <a:prstClr val="white"/>
                </a:solidFill>
                <a:effectLst/>
                <a:uLnTx/>
                <a:uFillTx/>
                <a:latin typeface="Calibri"/>
                <a:ea typeface="+mn-ea"/>
                <a:cs typeface="+mn-cs"/>
              </a:rPr>
              <a:t>Features</a:t>
            </a:r>
          </a:p>
        </p:txBody>
      </p:sp>
      <p:cxnSp>
        <p:nvCxnSpPr>
          <p:cNvPr id="7" name="Straight Arrow Connector 6"/>
          <p:cNvCxnSpPr>
            <a:stCxn id="3" idx="2"/>
          </p:cNvCxnSpPr>
          <p:nvPr/>
        </p:nvCxnSpPr>
        <p:spPr>
          <a:xfrm flipH="1">
            <a:off x="7682400" y="987805"/>
            <a:ext cx="537949" cy="99945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EAAEC9CE-8590-423E-AF4B-881F239D1AA7}"/>
              </a:ext>
            </a:extLst>
          </p:cNvPr>
          <p:cNvSpPr txBox="1">
            <a:spLocks/>
          </p:cNvSpPr>
          <p:nvPr/>
        </p:nvSpPr>
        <p:spPr>
          <a:xfrm>
            <a:off x="575531" y="696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a:t>Reserve selection</a:t>
            </a:r>
          </a:p>
        </p:txBody>
      </p:sp>
    </p:spTree>
    <p:extLst>
      <p:ext uri="{BB962C8B-B14F-4D97-AF65-F5344CB8AC3E}">
        <p14:creationId xmlns:p14="http://schemas.microsoft.com/office/powerpoint/2010/main" val="1099039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TextBox 54"/>
          <p:cNvSpPr txBox="1"/>
          <p:nvPr/>
        </p:nvSpPr>
        <p:spPr>
          <a:xfrm>
            <a:off x="7550501" y="170264"/>
            <a:ext cx="1523174"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1" strike="noStrike" kern="1200" cap="none" spc="0" normalizeH="0" baseline="0" noProof="0" dirty="0">
                <a:ln>
                  <a:noFill/>
                </a:ln>
                <a:solidFill>
                  <a:prstClr val="white"/>
                </a:solidFill>
                <a:effectLst/>
                <a:uLnTx/>
                <a:uFillTx/>
                <a:latin typeface="Calibri"/>
                <a:ea typeface="+mn-ea"/>
                <a:cs typeface="+mn-cs"/>
              </a:rPr>
              <a:t>Planning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1" strike="noStrike" kern="1200" cap="none" spc="0" normalizeH="0" baseline="0" noProof="0" dirty="0">
                <a:ln>
                  <a:noFill/>
                </a:ln>
                <a:solidFill>
                  <a:prstClr val="white"/>
                </a:solidFill>
                <a:effectLst/>
                <a:uLnTx/>
                <a:uFillTx/>
                <a:latin typeface="Calibri"/>
                <a:ea typeface="+mn-ea"/>
                <a:cs typeface="+mn-cs"/>
              </a:rPr>
              <a:t>units</a:t>
            </a:r>
          </a:p>
        </p:txBody>
      </p:sp>
      <p:cxnSp>
        <p:nvCxnSpPr>
          <p:cNvPr id="57" name="Straight Arrow Connector 56"/>
          <p:cNvCxnSpPr>
            <a:cxnSpLocks/>
            <a:stCxn id="55" idx="2"/>
          </p:cNvCxnSpPr>
          <p:nvPr/>
        </p:nvCxnSpPr>
        <p:spPr>
          <a:xfrm flipH="1">
            <a:off x="7805034" y="1124371"/>
            <a:ext cx="507054" cy="51115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itle 1">
            <a:extLst>
              <a:ext uri="{FF2B5EF4-FFF2-40B4-BE49-F238E27FC236}">
                <a16:creationId xmlns:a16="http://schemas.microsoft.com/office/drawing/2014/main" id="{EAAEC9CE-8590-423E-AF4B-881F239D1AA7}"/>
              </a:ext>
            </a:extLst>
          </p:cNvPr>
          <p:cNvSpPr txBox="1">
            <a:spLocks/>
          </p:cNvSpPr>
          <p:nvPr/>
        </p:nvSpPr>
        <p:spPr>
          <a:xfrm>
            <a:off x="575531" y="696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a:t>Reserve selection</a:t>
            </a:r>
          </a:p>
        </p:txBody>
      </p:sp>
    </p:spTree>
    <p:extLst>
      <p:ext uri="{BB962C8B-B14F-4D97-AF65-F5344CB8AC3E}">
        <p14:creationId xmlns:p14="http://schemas.microsoft.com/office/powerpoint/2010/main" val="15193860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Box 1"/>
          <p:cNvSpPr txBox="1"/>
          <p:nvPr/>
        </p:nvSpPr>
        <p:spPr>
          <a:xfrm>
            <a:off x="716400" y="799200"/>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5" name="TextBox 54"/>
          <p:cNvSpPr txBox="1"/>
          <p:nvPr/>
        </p:nvSpPr>
        <p:spPr>
          <a:xfrm>
            <a:off x="232235" y="1798013"/>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7" name="TextBox 56"/>
          <p:cNvSpPr txBox="1"/>
          <p:nvPr/>
        </p:nvSpPr>
        <p:spPr>
          <a:xfrm>
            <a:off x="177665" y="3455677"/>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8" name="TextBox 57"/>
          <p:cNvSpPr txBox="1"/>
          <p:nvPr/>
        </p:nvSpPr>
        <p:spPr>
          <a:xfrm>
            <a:off x="7623013" y="692420"/>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9" name="TextBox 58"/>
          <p:cNvSpPr txBox="1"/>
          <p:nvPr/>
        </p:nvSpPr>
        <p:spPr>
          <a:xfrm>
            <a:off x="8478657" y="1542993"/>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0" name="TextBox 59"/>
          <p:cNvSpPr txBox="1"/>
          <p:nvPr/>
        </p:nvSpPr>
        <p:spPr>
          <a:xfrm>
            <a:off x="8571183" y="3241312"/>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2" name="Title 1">
            <a:extLst>
              <a:ext uri="{FF2B5EF4-FFF2-40B4-BE49-F238E27FC236}">
                <a16:creationId xmlns:a16="http://schemas.microsoft.com/office/drawing/2014/main" id="{EAAEC9CE-8590-423E-AF4B-881F239D1AA7}"/>
              </a:ext>
            </a:extLst>
          </p:cNvPr>
          <p:cNvSpPr txBox="1">
            <a:spLocks/>
          </p:cNvSpPr>
          <p:nvPr/>
        </p:nvSpPr>
        <p:spPr>
          <a:xfrm>
            <a:off x="575531" y="696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a:t>Reserve selection</a:t>
            </a:r>
          </a:p>
        </p:txBody>
      </p:sp>
    </p:spTree>
    <p:extLst>
      <p:ext uri="{BB962C8B-B14F-4D97-AF65-F5344CB8AC3E}">
        <p14:creationId xmlns:p14="http://schemas.microsoft.com/office/powerpoint/2010/main" val="17487752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7006</TotalTime>
  <Words>1598</Words>
  <Application>Microsoft Office PowerPoint</Application>
  <PresentationFormat>On-screen Show (16:9)</PresentationFormat>
  <Paragraphs>297</Paragraphs>
  <Slides>50</Slides>
  <Notes>3</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50</vt:i4>
      </vt:variant>
    </vt:vector>
  </HeadingPairs>
  <TitlesOfParts>
    <vt:vector size="60" baseType="lpstr">
      <vt:lpstr>Arial</vt:lpstr>
      <vt:lpstr>Calibri</vt:lpstr>
      <vt:lpstr>DejaVu Sans</vt:lpstr>
      <vt:lpstr>Symbol</vt:lpstr>
      <vt:lpstr>Times New Roman</vt:lpstr>
      <vt:lpstr>Wingdings</vt:lpstr>
      <vt:lpstr>Office Theme</vt:lpstr>
      <vt:lpstr>1_Office Theme</vt:lpstr>
      <vt:lpstr>3_Office Theme</vt:lpstr>
      <vt:lpstr>4_Office Theme</vt:lpstr>
      <vt:lpstr>PowerPoint Presentation</vt:lpstr>
      <vt:lpstr>PowerPoint Presentation</vt:lpstr>
      <vt:lpstr>PowerPoint Presentation</vt:lpstr>
      <vt:lpstr>Protected areas</vt:lpstr>
      <vt:lpstr>PowerPoint Presentation</vt:lpstr>
      <vt:lpstr>PowerPoint Presentation</vt:lpstr>
      <vt:lpstr>PowerPoint Presentation</vt:lpstr>
      <vt:lpstr>PowerPoint Presentation</vt:lpstr>
      <vt:lpstr>PowerPoint Presentation</vt:lpstr>
      <vt:lpstr>Systematic conservation planning</vt:lpstr>
      <vt:lpstr>CARE Principles</vt:lpstr>
      <vt:lpstr>CARE Principles</vt:lpstr>
      <vt:lpstr>CARE Principles</vt:lpstr>
      <vt:lpstr>CARE Principles</vt:lpstr>
      <vt:lpstr>CARE Principles</vt:lpstr>
      <vt:lpstr>Connectivity</vt:lpstr>
      <vt:lpstr>Connectivity</vt:lpstr>
      <vt:lpstr>Principle complementarity</vt:lpstr>
      <vt:lpstr>Reserve selection</vt:lpstr>
      <vt:lpstr>Reserve selection</vt:lpstr>
      <vt:lpstr>But why?</vt:lpstr>
      <vt:lpstr>Representation targets</vt:lpstr>
      <vt:lpstr>Representation targets</vt:lpstr>
      <vt:lpstr>Representation targets</vt:lpstr>
      <vt:lpstr>Framing conservation as a  decision science problem</vt:lpstr>
      <vt:lpstr>Framing conservation as a  decision science problem</vt:lpstr>
      <vt:lpstr>PowerPoint Presentation</vt:lpstr>
      <vt:lpstr>Reserve selection as optimization</vt:lpstr>
      <vt:lpstr>PowerPoint Presentation</vt:lpstr>
      <vt:lpstr>But where do we start?</vt:lpstr>
      <vt:lpstr>But what are the top priorities?</vt:lpstr>
      <vt:lpstr>But what are the top priorities?</vt:lpstr>
      <vt:lpstr>But what are the top priorities?</vt:lpstr>
      <vt:lpstr>But what are the top priorities?</vt:lpstr>
      <vt:lpstr>But what are the top priorities?</vt:lpstr>
      <vt:lpstr>But what are the top priorities?</vt:lpstr>
      <vt:lpstr>Decision support tools</vt:lpstr>
      <vt:lpstr>So, what research have I done on reserve selection?</vt:lpstr>
      <vt:lpstr>Remember the CARE principles?</vt:lpstr>
      <vt:lpstr>Evolutionary processes</vt:lpstr>
      <vt:lpstr>Evolutionary processes</vt:lpstr>
      <vt:lpstr>Evolutionary processes</vt:lpstr>
      <vt:lpstr>Species data</vt:lpstr>
      <vt:lpstr>Italian Agile Frog</vt:lpstr>
      <vt:lpstr>How good is the existing protected system?</vt:lpstr>
      <vt:lpstr>Giant Panda</vt:lpstr>
      <vt:lpstr>Prioritization for realized niches</vt:lpstr>
      <vt:lpstr>What if we ignore species niches?</vt:lpstr>
      <vt:lpstr>Conservation of realized niches</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subject/>
  <dc:creator>Jeff Hanson Local Admin</dc:creator>
  <dc:description/>
  <cp:lastModifiedBy>Jeffrey Owen Hanson</cp:lastModifiedBy>
  <cp:revision>2020</cp:revision>
  <dcterms:created xsi:type="dcterms:W3CDTF">2006-08-16T00:00:00Z</dcterms:created>
  <dcterms:modified xsi:type="dcterms:W3CDTF">2021-09-27T02:21:41Z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6</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68</vt:i4>
  </property>
</Properties>
</file>